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9" r:id="rId4"/>
    <p:sldId id="267" r:id="rId5"/>
    <p:sldId id="280" r:id="rId6"/>
    <p:sldId id="273" r:id="rId7"/>
    <p:sldId id="285" r:id="rId8"/>
    <p:sldId id="286" r:id="rId9"/>
    <p:sldId id="276" r:id="rId10"/>
    <p:sldId id="263" r:id="rId11"/>
    <p:sldId id="264" r:id="rId12"/>
    <p:sldId id="265" r:id="rId13"/>
    <p:sldId id="283" r:id="rId14"/>
    <p:sldId id="268" r:id="rId15"/>
    <p:sldId id="270" r:id="rId16"/>
    <p:sldId id="282" r:id="rId17"/>
    <p:sldId id="275" r:id="rId18"/>
    <p:sldId id="278" r:id="rId19"/>
    <p:sldId id="277" r:id="rId20"/>
    <p:sldId id="274" r:id="rId21"/>
    <p:sldId id="271" r:id="rId22"/>
    <p:sldId id="284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7B"/>
    <a:srgbClr val="C52378"/>
    <a:srgbClr val="4C216D"/>
    <a:srgbClr val="8439BD"/>
    <a:srgbClr val="C6247A"/>
    <a:srgbClr val="98124D"/>
    <a:srgbClr val="853E5B"/>
    <a:srgbClr val="F94900"/>
    <a:srgbClr val="613125"/>
    <a:srgbClr val="5429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446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1378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56634-3493-420F-BABF-65658F33C297}" type="doc">
      <dgm:prSet loTypeId="urn:microsoft.com/office/officeart/2005/8/layout/vList3#1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50294E99-14BF-4101-BF65-D97C24554207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4C216D"/>
              </a:solidFill>
            </a:rPr>
            <a:t>1. Формирование сенсорных процессов, обогащение сенсорного опыта, уточнение и расширение представлений о тех предметах, объектах и явлениях, которые предстоит изображать. </a:t>
          </a:r>
          <a:endParaRPr lang="ru-RU" sz="1400" b="1" dirty="0">
            <a:solidFill>
              <a:srgbClr val="4C216D"/>
            </a:solidFill>
          </a:endParaRPr>
        </a:p>
      </dgm:t>
    </dgm:pt>
    <dgm:pt modelId="{BDC8758D-B7C8-4931-AE5A-8DF98E06BEA4}" type="parTrans" cxnId="{62ED75FD-2B1E-49B0-A5AA-106C23CD9F8E}">
      <dgm:prSet/>
      <dgm:spPr/>
      <dgm:t>
        <a:bodyPr/>
        <a:lstStyle/>
        <a:p>
          <a:endParaRPr lang="ru-RU"/>
        </a:p>
      </dgm:t>
    </dgm:pt>
    <dgm:pt modelId="{1A4CE414-0F47-433B-A901-80CF2D27FBCF}" type="sibTrans" cxnId="{62ED75FD-2B1E-49B0-A5AA-106C23CD9F8E}">
      <dgm:prSet/>
      <dgm:spPr/>
      <dgm:t>
        <a:bodyPr/>
        <a:lstStyle/>
        <a:p>
          <a:endParaRPr lang="ru-RU"/>
        </a:p>
      </dgm:t>
    </dgm:pt>
    <dgm:pt modelId="{9010083C-6883-4A92-9259-3B19D66E317D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4C216D"/>
              </a:solidFill>
            </a:rPr>
            <a:t>2. Учет индивидуальных особенностей детей, их желаний и интересов. </a:t>
          </a:r>
          <a:endParaRPr lang="ru-RU" sz="1400" b="1" dirty="0">
            <a:solidFill>
              <a:srgbClr val="4C216D"/>
            </a:solidFill>
          </a:endParaRPr>
        </a:p>
      </dgm:t>
    </dgm:pt>
    <dgm:pt modelId="{09F4432F-449D-4834-8FD3-ECF9D2179B2C}" type="parTrans" cxnId="{688937F3-3E85-4DF7-A12D-189DDBB3B3C2}">
      <dgm:prSet/>
      <dgm:spPr/>
      <dgm:t>
        <a:bodyPr/>
        <a:lstStyle/>
        <a:p>
          <a:endParaRPr lang="ru-RU"/>
        </a:p>
      </dgm:t>
    </dgm:pt>
    <dgm:pt modelId="{9CEDADDE-E7CB-41C3-9E40-6C619F768799}" type="sibTrans" cxnId="{688937F3-3E85-4DF7-A12D-189DDBB3B3C2}">
      <dgm:prSet/>
      <dgm:spPr/>
      <dgm:t>
        <a:bodyPr/>
        <a:lstStyle/>
        <a:p>
          <a:endParaRPr lang="ru-RU"/>
        </a:p>
      </dgm:t>
    </dgm:pt>
    <dgm:pt modelId="{1AF5070B-71F1-446F-B31C-3354E8A3551C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4C216D"/>
              </a:solidFill>
            </a:rPr>
            <a:t>3. Использование детских работ в оформлении помещений детского сада, организации разнообразных выставок, а также для подарков детям и взрослым. </a:t>
          </a:r>
          <a:endParaRPr lang="ru-RU" sz="1400" b="1" dirty="0">
            <a:solidFill>
              <a:srgbClr val="4C216D"/>
            </a:solidFill>
          </a:endParaRPr>
        </a:p>
      </dgm:t>
    </dgm:pt>
    <dgm:pt modelId="{2938ED7A-D2A2-41F7-AE1B-2EF324CAC9CC}" type="parTrans" cxnId="{B225F655-B66A-440F-AB5E-1FCB74049006}">
      <dgm:prSet/>
      <dgm:spPr/>
      <dgm:t>
        <a:bodyPr/>
        <a:lstStyle/>
        <a:p>
          <a:endParaRPr lang="ru-RU"/>
        </a:p>
      </dgm:t>
    </dgm:pt>
    <dgm:pt modelId="{9160279D-4416-4888-BDD0-6BBEE3E26FD3}" type="sibTrans" cxnId="{B225F655-B66A-440F-AB5E-1FCB74049006}">
      <dgm:prSet/>
      <dgm:spPr/>
      <dgm:t>
        <a:bodyPr/>
        <a:lstStyle/>
        <a:p>
          <a:endParaRPr lang="ru-RU"/>
        </a:p>
      </dgm:t>
    </dgm:pt>
    <dgm:pt modelId="{4E5FA8C5-DCD4-4259-AE2A-A424E5555480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4C216D"/>
              </a:solidFill>
            </a:rPr>
            <a:t>4. Разнообразие тематики детских работ, форм организации занятий (создание индивидуальных и коллективных композиций), художественных материалов.</a:t>
          </a:r>
          <a:endParaRPr lang="ru-RU" sz="1400" b="1" dirty="0">
            <a:solidFill>
              <a:srgbClr val="4C216D"/>
            </a:solidFill>
          </a:endParaRPr>
        </a:p>
      </dgm:t>
    </dgm:pt>
    <dgm:pt modelId="{6E07F43E-30C9-44ED-90A9-2011F995822A}" type="parTrans" cxnId="{04DEE57A-BF2E-4CD1-9D8D-904F4F911AF1}">
      <dgm:prSet/>
      <dgm:spPr/>
      <dgm:t>
        <a:bodyPr/>
        <a:lstStyle/>
        <a:p>
          <a:endParaRPr lang="ru-RU"/>
        </a:p>
      </dgm:t>
    </dgm:pt>
    <dgm:pt modelId="{C646B2CB-EB26-460B-9B43-48DD7774D423}" type="sibTrans" cxnId="{04DEE57A-BF2E-4CD1-9D8D-904F4F911AF1}">
      <dgm:prSet/>
      <dgm:spPr/>
      <dgm:t>
        <a:bodyPr/>
        <a:lstStyle/>
        <a:p>
          <a:endParaRPr lang="ru-RU"/>
        </a:p>
      </dgm:t>
    </dgm:pt>
    <dgm:pt modelId="{B5166B17-A0E4-4C37-B0C4-408231097D31}">
      <dgm:prSet custT="1"/>
      <dgm:spPr/>
      <dgm:t>
        <a:bodyPr/>
        <a:lstStyle/>
        <a:p>
          <a:pPr algn="just" rtl="0"/>
          <a:r>
            <a:rPr lang="ru-RU" sz="1200" b="1" dirty="0" smtClean="0">
              <a:solidFill>
                <a:srgbClr val="7030A0"/>
              </a:solidFill>
            </a:rPr>
            <a:t> </a:t>
          </a:r>
          <a:r>
            <a:rPr lang="ru-RU" sz="1400" b="1" dirty="0" smtClean="0">
              <a:solidFill>
                <a:srgbClr val="4C216D"/>
              </a:solidFill>
            </a:rPr>
            <a:t>5. Создание творческой, доброжелательной обстановки в группе, на занятиях по изобразительной деятельности и в свободной художественной деятельности. Уважение к творчеству детей. </a:t>
          </a:r>
          <a:endParaRPr lang="ru-RU" sz="1200" b="1" dirty="0">
            <a:solidFill>
              <a:srgbClr val="4C216D"/>
            </a:solidFill>
          </a:endParaRPr>
        </a:p>
      </dgm:t>
    </dgm:pt>
    <dgm:pt modelId="{DDC4AED8-F1D6-4D96-8F12-3CA083F595A4}" type="parTrans" cxnId="{98D33264-8ED5-4DB7-9D0B-F5B2F3193E01}">
      <dgm:prSet/>
      <dgm:spPr/>
      <dgm:t>
        <a:bodyPr/>
        <a:lstStyle/>
        <a:p>
          <a:endParaRPr lang="ru-RU"/>
        </a:p>
      </dgm:t>
    </dgm:pt>
    <dgm:pt modelId="{F8867C3D-9C59-40F6-B1C1-41344205C03C}" type="sibTrans" cxnId="{98D33264-8ED5-4DB7-9D0B-F5B2F3193E01}">
      <dgm:prSet/>
      <dgm:spPr/>
      <dgm:t>
        <a:bodyPr/>
        <a:lstStyle/>
        <a:p>
          <a:endParaRPr lang="ru-RU"/>
        </a:p>
      </dgm:t>
    </dgm:pt>
    <dgm:pt modelId="{6C6350D7-CF1A-4F9B-8B84-74D6029F11A8}">
      <dgm:prSet custT="1"/>
      <dgm:spPr/>
      <dgm:t>
        <a:bodyPr/>
        <a:lstStyle/>
        <a:p>
          <a:pPr algn="just" rtl="0"/>
          <a:endParaRPr lang="ru-RU" sz="1200" b="1" dirty="0" smtClean="0"/>
        </a:p>
        <a:p>
          <a:pPr algn="l" rtl="0"/>
          <a:r>
            <a:rPr lang="ru-RU" sz="1400" b="1" dirty="0" smtClean="0">
              <a:solidFill>
                <a:srgbClr val="4C216D"/>
              </a:solidFill>
            </a:rPr>
            <a:t>6. Учет национальных и региональных особенностей при отборе содержания для занятий рисованием, лепкой, аппликацией. </a:t>
          </a:r>
          <a:br>
            <a:rPr lang="ru-RU" sz="1400" b="1" dirty="0" smtClean="0">
              <a:solidFill>
                <a:srgbClr val="4C216D"/>
              </a:solidFill>
            </a:rPr>
          </a:br>
          <a:r>
            <a:rPr lang="ru-RU" sz="1200" b="1" dirty="0" smtClean="0"/>
            <a:t/>
          </a:r>
          <a:br>
            <a:rPr lang="ru-RU" sz="1200" b="1" dirty="0" smtClean="0"/>
          </a:br>
          <a:endParaRPr lang="ru-RU" sz="1200" b="1" dirty="0"/>
        </a:p>
      </dgm:t>
    </dgm:pt>
    <dgm:pt modelId="{FE7E3DFC-52B9-4D92-8ED6-BD31DC1F1AEA}" type="parTrans" cxnId="{117FAC35-A5DE-4831-8287-1B15FF328BCB}">
      <dgm:prSet/>
      <dgm:spPr/>
      <dgm:t>
        <a:bodyPr/>
        <a:lstStyle/>
        <a:p>
          <a:endParaRPr lang="ru-RU"/>
        </a:p>
      </dgm:t>
    </dgm:pt>
    <dgm:pt modelId="{297AE867-54FD-4A8E-A319-423D9C68F32F}" type="sibTrans" cxnId="{117FAC35-A5DE-4831-8287-1B15FF328BCB}">
      <dgm:prSet/>
      <dgm:spPr/>
      <dgm:t>
        <a:bodyPr/>
        <a:lstStyle/>
        <a:p>
          <a:endParaRPr lang="ru-RU"/>
        </a:p>
      </dgm:t>
    </dgm:pt>
    <dgm:pt modelId="{BD95F786-5E99-482C-8D8C-9F39F247EBA3}" type="pres">
      <dgm:prSet presAssocID="{A1956634-3493-420F-BABF-65658F33C29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F47988-863B-4C20-881E-C58590717848}" type="pres">
      <dgm:prSet presAssocID="{50294E99-14BF-4101-BF65-D97C24554207}" presName="composite" presStyleCnt="0"/>
      <dgm:spPr/>
      <dgm:t>
        <a:bodyPr/>
        <a:lstStyle/>
        <a:p>
          <a:endParaRPr lang="ru-RU"/>
        </a:p>
      </dgm:t>
    </dgm:pt>
    <dgm:pt modelId="{5887D68E-9153-4867-A8B1-4222F1C2BC62}" type="pres">
      <dgm:prSet presAssocID="{50294E99-14BF-4101-BF65-D97C24554207}" presName="imgShp" presStyleLbl="fgImgPlace1" presStyleIdx="0" presStyleCnt="6" custLinFactNeighborX="-38462" custLinFactNeighborY="-5128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6B2C805-5096-4DAA-9457-A1080DA08570}" type="pres">
      <dgm:prSet presAssocID="{50294E99-14BF-4101-BF65-D97C24554207}" presName="txShp" presStyleLbl="node1" presStyleIdx="0" presStyleCnt="6" custScaleX="111969" custScaleY="120629" custLinFactNeighborX="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8918C-C8CA-4B7D-B979-8C94D29897F6}" type="pres">
      <dgm:prSet presAssocID="{1A4CE414-0F47-433B-A901-80CF2D27FBCF}" presName="spacing" presStyleCnt="0"/>
      <dgm:spPr/>
      <dgm:t>
        <a:bodyPr/>
        <a:lstStyle/>
        <a:p>
          <a:endParaRPr lang="ru-RU"/>
        </a:p>
      </dgm:t>
    </dgm:pt>
    <dgm:pt modelId="{F4D116CC-C3A9-4CBE-9641-324146D6AE87}" type="pres">
      <dgm:prSet presAssocID="{9010083C-6883-4A92-9259-3B19D66E317D}" presName="composite" presStyleCnt="0"/>
      <dgm:spPr/>
      <dgm:t>
        <a:bodyPr/>
        <a:lstStyle/>
        <a:p>
          <a:endParaRPr lang="ru-RU"/>
        </a:p>
      </dgm:t>
    </dgm:pt>
    <dgm:pt modelId="{304AEB08-2D2D-4412-9B16-B24C9E47FECA}" type="pres">
      <dgm:prSet presAssocID="{9010083C-6883-4A92-9259-3B19D66E317D}" presName="imgShp" presStyleLbl="fgImgPlace1" presStyleIdx="1" presStyleCnt="6" custLinFactNeighborX="-31917" custLinFactNeighborY="-1801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8CD0F8D-D8BC-43F6-A647-9BEC43E8E18F}" type="pres">
      <dgm:prSet presAssocID="{9010083C-6883-4A92-9259-3B19D66E317D}" presName="txShp" presStyleLbl="node1" presStyleIdx="1" presStyleCnt="6" custScaleX="111446" custScaleY="88293" custLinFactNeighborX="2391" custLinFactNeighborY="-21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16AE1-3A29-43C7-BA3B-B85366ED75C5}" type="pres">
      <dgm:prSet presAssocID="{9CEDADDE-E7CB-41C3-9E40-6C619F768799}" presName="spacing" presStyleCnt="0"/>
      <dgm:spPr/>
      <dgm:t>
        <a:bodyPr/>
        <a:lstStyle/>
        <a:p>
          <a:endParaRPr lang="ru-RU"/>
        </a:p>
      </dgm:t>
    </dgm:pt>
    <dgm:pt modelId="{E62BA2B0-5DE2-4C26-B472-14F6D44B4EB7}" type="pres">
      <dgm:prSet presAssocID="{1AF5070B-71F1-446F-B31C-3354E8A3551C}" presName="composite" presStyleCnt="0"/>
      <dgm:spPr/>
      <dgm:t>
        <a:bodyPr/>
        <a:lstStyle/>
        <a:p>
          <a:endParaRPr lang="ru-RU"/>
        </a:p>
      </dgm:t>
    </dgm:pt>
    <dgm:pt modelId="{B9872E69-498C-4E96-9ECA-C40AB00D029F}" type="pres">
      <dgm:prSet presAssocID="{1AF5070B-71F1-446F-B31C-3354E8A3551C}" presName="imgShp" presStyleLbl="fgImgPlace1" presStyleIdx="2" presStyleCnt="6" custLinFactNeighborX="-30602" custLinFactNeighborY="-36998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814C94B-7196-4340-9701-AABBF875B931}" type="pres">
      <dgm:prSet presAssocID="{1AF5070B-71F1-446F-B31C-3354E8A3551C}" presName="txShp" presStyleLbl="node1" presStyleIdx="2" presStyleCnt="6" custScaleX="111297" custScaleY="117424" custLinFactNeighborX="2690" custLinFactNeighborY="-41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B05CD-50B4-431E-96DC-9179DA85A38B}" type="pres">
      <dgm:prSet presAssocID="{9160279D-4416-4888-BDD0-6BBEE3E26FD3}" presName="spacing" presStyleCnt="0"/>
      <dgm:spPr/>
      <dgm:t>
        <a:bodyPr/>
        <a:lstStyle/>
        <a:p>
          <a:endParaRPr lang="ru-RU"/>
        </a:p>
      </dgm:t>
    </dgm:pt>
    <dgm:pt modelId="{D8FD4F42-E2C8-4DDF-B398-2C601309E61D}" type="pres">
      <dgm:prSet presAssocID="{4E5FA8C5-DCD4-4259-AE2A-A424E5555480}" presName="composite" presStyleCnt="0"/>
      <dgm:spPr/>
      <dgm:t>
        <a:bodyPr/>
        <a:lstStyle/>
        <a:p>
          <a:endParaRPr lang="ru-RU"/>
        </a:p>
      </dgm:t>
    </dgm:pt>
    <dgm:pt modelId="{C7F35034-4966-48B4-9B33-997A32281961}" type="pres">
      <dgm:prSet presAssocID="{4E5FA8C5-DCD4-4259-AE2A-A424E5555480}" presName="imgShp" presStyleLbl="fgImgPlace1" presStyleIdx="3" presStyleCnt="6" custLinFactNeighborX="-30580" custLinFactNeighborY="-61698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FF5828B-A8BE-491F-8B9C-038BE262B34B}" type="pres">
      <dgm:prSet presAssocID="{4E5FA8C5-DCD4-4259-AE2A-A424E5555480}" presName="txShp" presStyleLbl="node1" presStyleIdx="3" presStyleCnt="6" custScaleX="111446" custScaleY="114767" custLinFactNeighborX="2691" custLinFactNeighborY="-56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1E9D1-051E-48F1-B210-9532B0E8E0A3}" type="pres">
      <dgm:prSet presAssocID="{C646B2CB-EB26-460B-9B43-48DD7774D423}" presName="spacing" presStyleCnt="0"/>
      <dgm:spPr/>
      <dgm:t>
        <a:bodyPr/>
        <a:lstStyle/>
        <a:p>
          <a:endParaRPr lang="ru-RU"/>
        </a:p>
      </dgm:t>
    </dgm:pt>
    <dgm:pt modelId="{FFC558F7-F91F-4AC6-B319-C74D76B2D5D1}" type="pres">
      <dgm:prSet presAssocID="{B5166B17-A0E4-4C37-B0C4-408231097D31}" presName="composite" presStyleCnt="0"/>
      <dgm:spPr/>
      <dgm:t>
        <a:bodyPr/>
        <a:lstStyle/>
        <a:p>
          <a:endParaRPr lang="ru-RU"/>
        </a:p>
      </dgm:t>
    </dgm:pt>
    <dgm:pt modelId="{AD951F72-EF84-48E9-8287-E4CD262D39B6}" type="pres">
      <dgm:prSet presAssocID="{B5166B17-A0E4-4C37-B0C4-408231097D31}" presName="imgShp" presStyleLbl="fgImgPlace1" presStyleIdx="4" presStyleCnt="6" custLinFactNeighborX="-34367" custLinFactNeighborY="-74964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51E88C2-6C33-4859-89FD-BAAA760A744D}" type="pres">
      <dgm:prSet presAssocID="{B5166B17-A0E4-4C37-B0C4-408231097D31}" presName="txShp" presStyleLbl="node1" presStyleIdx="4" presStyleCnt="6" custScaleX="113304" custScaleY="135831" custLinFactNeighborX="2391" custLinFactNeighborY="-72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BEFDD-EB91-41E0-841B-D4AD1957235E}" type="pres">
      <dgm:prSet presAssocID="{F8867C3D-9C59-40F6-B1C1-41344205C03C}" presName="spacing" presStyleCnt="0"/>
      <dgm:spPr/>
      <dgm:t>
        <a:bodyPr/>
        <a:lstStyle/>
        <a:p>
          <a:endParaRPr lang="ru-RU"/>
        </a:p>
      </dgm:t>
    </dgm:pt>
    <dgm:pt modelId="{81F52512-ED13-4F96-B9F9-E94BF19D39EB}" type="pres">
      <dgm:prSet presAssocID="{6C6350D7-CF1A-4F9B-8B84-74D6029F11A8}" presName="composite" presStyleCnt="0"/>
      <dgm:spPr/>
      <dgm:t>
        <a:bodyPr/>
        <a:lstStyle/>
        <a:p>
          <a:endParaRPr lang="ru-RU"/>
        </a:p>
      </dgm:t>
    </dgm:pt>
    <dgm:pt modelId="{946BB277-C889-4986-B4A9-65E8EE7732C1}" type="pres">
      <dgm:prSet presAssocID="{6C6350D7-CF1A-4F9B-8B84-74D6029F11A8}" presName="imgShp" presStyleLbl="fgImgPlace1" presStyleIdx="5" presStyleCnt="6" custLinFactNeighborX="-23067" custLinFactNeighborY="-89086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2AC2851-CD86-443A-A5AD-61C6C4AC7141}" type="pres">
      <dgm:prSet presAssocID="{6C6350D7-CF1A-4F9B-8B84-74D6029F11A8}" presName="txShp" presStyleLbl="node1" presStyleIdx="5" presStyleCnt="6" custScaleX="109578" custLinFactNeighborX="3737" custLinFactNeighborY="-84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D75FD-2B1E-49B0-A5AA-106C23CD9F8E}" srcId="{A1956634-3493-420F-BABF-65658F33C297}" destId="{50294E99-14BF-4101-BF65-D97C24554207}" srcOrd="0" destOrd="0" parTransId="{BDC8758D-B7C8-4931-AE5A-8DF98E06BEA4}" sibTransId="{1A4CE414-0F47-433B-A901-80CF2D27FBCF}"/>
    <dgm:cxn modelId="{688937F3-3E85-4DF7-A12D-189DDBB3B3C2}" srcId="{A1956634-3493-420F-BABF-65658F33C297}" destId="{9010083C-6883-4A92-9259-3B19D66E317D}" srcOrd="1" destOrd="0" parTransId="{09F4432F-449D-4834-8FD3-ECF9D2179B2C}" sibTransId="{9CEDADDE-E7CB-41C3-9E40-6C619F768799}"/>
    <dgm:cxn modelId="{AAF0971F-6653-4F1C-840E-A9DD521A32E0}" type="presOf" srcId="{6C6350D7-CF1A-4F9B-8B84-74D6029F11A8}" destId="{C2AC2851-CD86-443A-A5AD-61C6C4AC7141}" srcOrd="0" destOrd="0" presId="urn:microsoft.com/office/officeart/2005/8/layout/vList3#1"/>
    <dgm:cxn modelId="{96D56662-0FA8-452A-B20C-E18F9B40C8F4}" type="presOf" srcId="{50294E99-14BF-4101-BF65-D97C24554207}" destId="{B6B2C805-5096-4DAA-9457-A1080DA08570}" srcOrd="0" destOrd="0" presId="urn:microsoft.com/office/officeart/2005/8/layout/vList3#1"/>
    <dgm:cxn modelId="{E07111D6-3AAD-4772-A062-AF629884B9C7}" type="presOf" srcId="{B5166B17-A0E4-4C37-B0C4-408231097D31}" destId="{051E88C2-6C33-4859-89FD-BAAA760A744D}" srcOrd="0" destOrd="0" presId="urn:microsoft.com/office/officeart/2005/8/layout/vList3#1"/>
    <dgm:cxn modelId="{98D33264-8ED5-4DB7-9D0B-F5B2F3193E01}" srcId="{A1956634-3493-420F-BABF-65658F33C297}" destId="{B5166B17-A0E4-4C37-B0C4-408231097D31}" srcOrd="4" destOrd="0" parTransId="{DDC4AED8-F1D6-4D96-8F12-3CA083F595A4}" sibTransId="{F8867C3D-9C59-40F6-B1C1-41344205C03C}"/>
    <dgm:cxn modelId="{117FAC35-A5DE-4831-8287-1B15FF328BCB}" srcId="{A1956634-3493-420F-BABF-65658F33C297}" destId="{6C6350D7-CF1A-4F9B-8B84-74D6029F11A8}" srcOrd="5" destOrd="0" parTransId="{FE7E3DFC-52B9-4D92-8ED6-BD31DC1F1AEA}" sibTransId="{297AE867-54FD-4A8E-A319-423D9C68F32F}"/>
    <dgm:cxn modelId="{CAD2EE69-2FDE-4162-AB88-0B2D6B2DC0E2}" type="presOf" srcId="{4E5FA8C5-DCD4-4259-AE2A-A424E5555480}" destId="{DFF5828B-A8BE-491F-8B9C-038BE262B34B}" srcOrd="0" destOrd="0" presId="urn:microsoft.com/office/officeart/2005/8/layout/vList3#1"/>
    <dgm:cxn modelId="{B225F655-B66A-440F-AB5E-1FCB74049006}" srcId="{A1956634-3493-420F-BABF-65658F33C297}" destId="{1AF5070B-71F1-446F-B31C-3354E8A3551C}" srcOrd="2" destOrd="0" parTransId="{2938ED7A-D2A2-41F7-AE1B-2EF324CAC9CC}" sibTransId="{9160279D-4416-4888-BDD0-6BBEE3E26FD3}"/>
    <dgm:cxn modelId="{04DEE57A-BF2E-4CD1-9D8D-904F4F911AF1}" srcId="{A1956634-3493-420F-BABF-65658F33C297}" destId="{4E5FA8C5-DCD4-4259-AE2A-A424E5555480}" srcOrd="3" destOrd="0" parTransId="{6E07F43E-30C9-44ED-90A9-2011F995822A}" sibTransId="{C646B2CB-EB26-460B-9B43-48DD7774D423}"/>
    <dgm:cxn modelId="{2B68980F-7AEF-456D-96B9-F17416BFFF1E}" type="presOf" srcId="{9010083C-6883-4A92-9259-3B19D66E317D}" destId="{68CD0F8D-D8BC-43F6-A647-9BEC43E8E18F}" srcOrd="0" destOrd="0" presId="urn:microsoft.com/office/officeart/2005/8/layout/vList3#1"/>
    <dgm:cxn modelId="{A98D1A1D-6006-4366-953C-1616C29D1FFF}" type="presOf" srcId="{1AF5070B-71F1-446F-B31C-3354E8A3551C}" destId="{3814C94B-7196-4340-9701-AABBF875B931}" srcOrd="0" destOrd="0" presId="urn:microsoft.com/office/officeart/2005/8/layout/vList3#1"/>
    <dgm:cxn modelId="{B7640205-7B28-4C99-907E-E0008935C3EE}" type="presOf" srcId="{A1956634-3493-420F-BABF-65658F33C297}" destId="{BD95F786-5E99-482C-8D8C-9F39F247EBA3}" srcOrd="0" destOrd="0" presId="urn:microsoft.com/office/officeart/2005/8/layout/vList3#1"/>
    <dgm:cxn modelId="{0EFC6199-3845-4CC4-8453-562474E0EDFE}" type="presParOf" srcId="{BD95F786-5E99-482C-8D8C-9F39F247EBA3}" destId="{0BF47988-863B-4C20-881E-C58590717848}" srcOrd="0" destOrd="0" presId="urn:microsoft.com/office/officeart/2005/8/layout/vList3#1"/>
    <dgm:cxn modelId="{2FC888F7-B202-483D-9CDD-13D6E17FC440}" type="presParOf" srcId="{0BF47988-863B-4C20-881E-C58590717848}" destId="{5887D68E-9153-4867-A8B1-4222F1C2BC62}" srcOrd="0" destOrd="0" presId="urn:microsoft.com/office/officeart/2005/8/layout/vList3#1"/>
    <dgm:cxn modelId="{4462DFF0-4C42-4C45-87B6-6E4106AABC37}" type="presParOf" srcId="{0BF47988-863B-4C20-881E-C58590717848}" destId="{B6B2C805-5096-4DAA-9457-A1080DA08570}" srcOrd="1" destOrd="0" presId="urn:microsoft.com/office/officeart/2005/8/layout/vList3#1"/>
    <dgm:cxn modelId="{B650239B-C9DC-4079-9280-95E7A43AA91F}" type="presParOf" srcId="{BD95F786-5E99-482C-8D8C-9F39F247EBA3}" destId="{C498918C-C8CA-4B7D-B979-8C94D29897F6}" srcOrd="1" destOrd="0" presId="urn:microsoft.com/office/officeart/2005/8/layout/vList3#1"/>
    <dgm:cxn modelId="{7E6ED6B2-1E78-42D6-A0A3-8CB50C8E4D8D}" type="presParOf" srcId="{BD95F786-5E99-482C-8D8C-9F39F247EBA3}" destId="{F4D116CC-C3A9-4CBE-9641-324146D6AE87}" srcOrd="2" destOrd="0" presId="urn:microsoft.com/office/officeart/2005/8/layout/vList3#1"/>
    <dgm:cxn modelId="{82CD3CB7-7A4E-4D50-B0F1-426CFA1123C5}" type="presParOf" srcId="{F4D116CC-C3A9-4CBE-9641-324146D6AE87}" destId="{304AEB08-2D2D-4412-9B16-B24C9E47FECA}" srcOrd="0" destOrd="0" presId="urn:microsoft.com/office/officeart/2005/8/layout/vList3#1"/>
    <dgm:cxn modelId="{EDA116EF-5070-47D2-9D90-56BB9BF37C6B}" type="presParOf" srcId="{F4D116CC-C3A9-4CBE-9641-324146D6AE87}" destId="{68CD0F8D-D8BC-43F6-A647-9BEC43E8E18F}" srcOrd="1" destOrd="0" presId="urn:microsoft.com/office/officeart/2005/8/layout/vList3#1"/>
    <dgm:cxn modelId="{3019963D-11D8-4512-A86A-C4E842B00366}" type="presParOf" srcId="{BD95F786-5E99-482C-8D8C-9F39F247EBA3}" destId="{87C16AE1-3A29-43C7-BA3B-B85366ED75C5}" srcOrd="3" destOrd="0" presId="urn:microsoft.com/office/officeart/2005/8/layout/vList3#1"/>
    <dgm:cxn modelId="{3FAE8263-3FA3-4110-BEAA-C769B0377E33}" type="presParOf" srcId="{BD95F786-5E99-482C-8D8C-9F39F247EBA3}" destId="{E62BA2B0-5DE2-4C26-B472-14F6D44B4EB7}" srcOrd="4" destOrd="0" presId="urn:microsoft.com/office/officeart/2005/8/layout/vList3#1"/>
    <dgm:cxn modelId="{C20A9481-1609-4364-BCCA-0764B6CA9770}" type="presParOf" srcId="{E62BA2B0-5DE2-4C26-B472-14F6D44B4EB7}" destId="{B9872E69-498C-4E96-9ECA-C40AB00D029F}" srcOrd="0" destOrd="0" presId="urn:microsoft.com/office/officeart/2005/8/layout/vList3#1"/>
    <dgm:cxn modelId="{918DD378-7864-4DC5-8AEE-03887BD33FD1}" type="presParOf" srcId="{E62BA2B0-5DE2-4C26-B472-14F6D44B4EB7}" destId="{3814C94B-7196-4340-9701-AABBF875B931}" srcOrd="1" destOrd="0" presId="urn:microsoft.com/office/officeart/2005/8/layout/vList3#1"/>
    <dgm:cxn modelId="{D5BB5C20-B8B4-4B90-B009-224B3A9A537E}" type="presParOf" srcId="{BD95F786-5E99-482C-8D8C-9F39F247EBA3}" destId="{308B05CD-50B4-431E-96DC-9179DA85A38B}" srcOrd="5" destOrd="0" presId="urn:microsoft.com/office/officeart/2005/8/layout/vList3#1"/>
    <dgm:cxn modelId="{2A08DAD1-7906-49E3-843B-9EB9CADC3A84}" type="presParOf" srcId="{BD95F786-5E99-482C-8D8C-9F39F247EBA3}" destId="{D8FD4F42-E2C8-4DDF-B398-2C601309E61D}" srcOrd="6" destOrd="0" presId="urn:microsoft.com/office/officeart/2005/8/layout/vList3#1"/>
    <dgm:cxn modelId="{E0079FC1-B96B-4E92-A9EE-95970EB630B7}" type="presParOf" srcId="{D8FD4F42-E2C8-4DDF-B398-2C601309E61D}" destId="{C7F35034-4966-48B4-9B33-997A32281961}" srcOrd="0" destOrd="0" presId="urn:microsoft.com/office/officeart/2005/8/layout/vList3#1"/>
    <dgm:cxn modelId="{0451860B-6A18-4E3B-A735-F3D803B2F986}" type="presParOf" srcId="{D8FD4F42-E2C8-4DDF-B398-2C601309E61D}" destId="{DFF5828B-A8BE-491F-8B9C-038BE262B34B}" srcOrd="1" destOrd="0" presId="urn:microsoft.com/office/officeart/2005/8/layout/vList3#1"/>
    <dgm:cxn modelId="{EA0210CB-C106-4F7B-ACAD-905929D8DFAC}" type="presParOf" srcId="{BD95F786-5E99-482C-8D8C-9F39F247EBA3}" destId="{FD71E9D1-051E-48F1-B210-9532B0E8E0A3}" srcOrd="7" destOrd="0" presId="urn:microsoft.com/office/officeart/2005/8/layout/vList3#1"/>
    <dgm:cxn modelId="{98CFFC7F-6A70-40D0-93F5-BE43CEB2A4AE}" type="presParOf" srcId="{BD95F786-5E99-482C-8D8C-9F39F247EBA3}" destId="{FFC558F7-F91F-4AC6-B319-C74D76B2D5D1}" srcOrd="8" destOrd="0" presId="urn:microsoft.com/office/officeart/2005/8/layout/vList3#1"/>
    <dgm:cxn modelId="{C74BBCAA-80CD-4B88-BC8F-80A42B18507D}" type="presParOf" srcId="{FFC558F7-F91F-4AC6-B319-C74D76B2D5D1}" destId="{AD951F72-EF84-48E9-8287-E4CD262D39B6}" srcOrd="0" destOrd="0" presId="urn:microsoft.com/office/officeart/2005/8/layout/vList3#1"/>
    <dgm:cxn modelId="{240E72B2-5C1B-4AA1-B51B-18E5CE1E5DF8}" type="presParOf" srcId="{FFC558F7-F91F-4AC6-B319-C74D76B2D5D1}" destId="{051E88C2-6C33-4859-89FD-BAAA760A744D}" srcOrd="1" destOrd="0" presId="urn:microsoft.com/office/officeart/2005/8/layout/vList3#1"/>
    <dgm:cxn modelId="{8E39A5AE-8AB6-40B1-A930-15305535D3FD}" type="presParOf" srcId="{BD95F786-5E99-482C-8D8C-9F39F247EBA3}" destId="{2BCBEFDD-EB91-41E0-841B-D4AD1957235E}" srcOrd="9" destOrd="0" presId="urn:microsoft.com/office/officeart/2005/8/layout/vList3#1"/>
    <dgm:cxn modelId="{24EFBBDD-0B19-4473-8B13-1FAC6BEC1353}" type="presParOf" srcId="{BD95F786-5E99-482C-8D8C-9F39F247EBA3}" destId="{81F52512-ED13-4F96-B9F9-E94BF19D39EB}" srcOrd="10" destOrd="0" presId="urn:microsoft.com/office/officeart/2005/8/layout/vList3#1"/>
    <dgm:cxn modelId="{F19E4482-CB91-496B-9526-C417D3860C9B}" type="presParOf" srcId="{81F52512-ED13-4F96-B9F9-E94BF19D39EB}" destId="{946BB277-C889-4986-B4A9-65E8EE7732C1}" srcOrd="0" destOrd="0" presId="urn:microsoft.com/office/officeart/2005/8/layout/vList3#1"/>
    <dgm:cxn modelId="{8191CEC7-FA31-4BA1-A74D-D70023233FBA}" type="presParOf" srcId="{81F52512-ED13-4F96-B9F9-E94BF19D39EB}" destId="{C2AC2851-CD86-443A-A5AD-61C6C4AC7141}" srcOrd="1" destOrd="0" presId="urn:microsoft.com/office/officeart/2005/8/layout/vList3#1"/>
  </dgm:cxnLst>
  <dgm:bg/>
  <dgm:whole>
    <a:ln w="3175"/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D29AC-E2F1-4D92-8618-B700194B12D3}" type="doc">
      <dgm:prSet loTypeId="urn:microsoft.com/office/officeart/2005/8/layout/default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EEA22E0-F01D-49E9-BFE3-B70965445AA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b="1" dirty="0" smtClean="0"/>
            <a:t>«Театрализованная деятельность»</a:t>
          </a:r>
        </a:p>
        <a:p>
          <a:r>
            <a:rPr lang="ru-RU" sz="1500" b="1" dirty="0" smtClean="0"/>
            <a:t>Лепка по впечатлениям просмотренных сказок постановок, рисование пригласительных билетов, гримирование в рисунке под определенного персонажа. </a:t>
          </a:r>
          <a:endParaRPr lang="ru-RU" sz="1500" dirty="0"/>
        </a:p>
      </dgm:t>
    </dgm:pt>
    <dgm:pt modelId="{DF6B52AF-EE11-4FB9-86E5-AAF34E687C3C}" type="parTrans" cxnId="{98CFD1CA-8127-49A1-9C5A-6B259505A2F4}">
      <dgm:prSet/>
      <dgm:spPr/>
      <dgm:t>
        <a:bodyPr/>
        <a:lstStyle/>
        <a:p>
          <a:endParaRPr lang="ru-RU"/>
        </a:p>
      </dgm:t>
    </dgm:pt>
    <dgm:pt modelId="{90CD87DA-D70E-4DB1-B895-F68DE01FB328}" type="sibTrans" cxnId="{98CFD1CA-8127-49A1-9C5A-6B259505A2F4}">
      <dgm:prSet/>
      <dgm:spPr/>
      <dgm:t>
        <a:bodyPr/>
        <a:lstStyle/>
        <a:p>
          <a:endParaRPr lang="ru-RU"/>
        </a:p>
      </dgm:t>
    </dgm:pt>
    <dgm:pt modelId="{FC9A7C50-E1D7-4B87-97CD-7131CEEEBB94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b="1" dirty="0" smtClean="0"/>
            <a:t>«Познавательная деятельность»</a:t>
          </a:r>
        </a:p>
        <a:p>
          <a:r>
            <a:rPr lang="ru-RU" sz="1600" b="1" dirty="0" smtClean="0"/>
            <a:t>Занятия лепкой развивают умственную деятельность ребенка, формируют умение планировать свою работу, выбирать способы лепки.  </a:t>
          </a:r>
          <a:endParaRPr lang="ru-RU" sz="1600" dirty="0"/>
        </a:p>
      </dgm:t>
    </dgm:pt>
    <dgm:pt modelId="{B3CAFA30-9AF5-42E1-80A3-A1CC7E26AA7F}" type="parTrans" cxnId="{BECC1610-3337-4053-B1D9-0DE79192EF6A}">
      <dgm:prSet/>
      <dgm:spPr/>
      <dgm:t>
        <a:bodyPr/>
        <a:lstStyle/>
        <a:p>
          <a:endParaRPr lang="ru-RU"/>
        </a:p>
      </dgm:t>
    </dgm:pt>
    <dgm:pt modelId="{F8EF80AD-B5AB-4105-BBB0-A1274062F076}" type="sibTrans" cxnId="{BECC1610-3337-4053-B1D9-0DE79192EF6A}">
      <dgm:prSet/>
      <dgm:spPr/>
      <dgm:t>
        <a:bodyPr/>
        <a:lstStyle/>
        <a:p>
          <a:endParaRPr lang="ru-RU"/>
        </a:p>
      </dgm:t>
    </dgm:pt>
    <dgm:pt modelId="{F20333F1-B406-4101-8283-0557FDD7B89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/>
            <a:t>«Музыкальное воспитание» </a:t>
          </a:r>
        </a:p>
        <a:p>
          <a:r>
            <a:rPr lang="ru-RU" sz="1600" b="1" dirty="0" smtClean="0"/>
            <a:t>Использование работ в оформлении к праздникам, музыкального оформления для создания настроения и лучшего понимания образа, выражения собственных чувств.</a:t>
          </a:r>
          <a:endParaRPr lang="ru-RU" sz="1600" dirty="0"/>
        </a:p>
      </dgm:t>
    </dgm:pt>
    <dgm:pt modelId="{EF81F4A7-714A-4A12-BBD7-399B3F802529}" type="parTrans" cxnId="{F9A4590C-8482-436F-8FBC-BCB9EB962405}">
      <dgm:prSet/>
      <dgm:spPr/>
      <dgm:t>
        <a:bodyPr/>
        <a:lstStyle/>
        <a:p>
          <a:endParaRPr lang="ru-RU"/>
        </a:p>
      </dgm:t>
    </dgm:pt>
    <dgm:pt modelId="{7673A72C-8864-43E4-B3F5-26CBE067263C}" type="sibTrans" cxnId="{F9A4590C-8482-436F-8FBC-BCB9EB962405}">
      <dgm:prSet/>
      <dgm:spPr/>
      <dgm:t>
        <a:bodyPr/>
        <a:lstStyle/>
        <a:p>
          <a:endParaRPr lang="ru-RU"/>
        </a:p>
      </dgm:t>
    </dgm:pt>
    <dgm:pt modelId="{7BC69CE0-0978-4225-A377-C0C0AEB90F18}">
      <dgm:prSet phldrT="[Текст]"/>
      <dgm:spPr>
        <a:solidFill>
          <a:srgbClr val="8439BD"/>
        </a:solidFill>
      </dgm:spPr>
      <dgm:t>
        <a:bodyPr/>
        <a:lstStyle/>
        <a:p>
          <a:r>
            <a:rPr lang="ru-RU" b="1" dirty="0" smtClean="0"/>
            <a:t>«Ознакомление с окружающим» </a:t>
          </a:r>
        </a:p>
        <a:p>
          <a:r>
            <a:rPr lang="ru-RU" b="1" dirty="0" smtClean="0"/>
            <a:t>Расширение кругозора в процессе рассматривания картин, различных наблюдений, экскурсий. </a:t>
          </a:r>
          <a:endParaRPr lang="ru-RU" dirty="0"/>
        </a:p>
      </dgm:t>
    </dgm:pt>
    <dgm:pt modelId="{48243ADC-C9A2-469E-A393-AA83C925866F}" type="parTrans" cxnId="{02C92EFF-B603-4400-92FA-F7DF09F1BA08}">
      <dgm:prSet/>
      <dgm:spPr/>
      <dgm:t>
        <a:bodyPr/>
        <a:lstStyle/>
        <a:p>
          <a:endParaRPr lang="ru-RU"/>
        </a:p>
      </dgm:t>
    </dgm:pt>
    <dgm:pt modelId="{ECA2E09E-3C39-4F44-8B55-F1B67C315872}" type="sibTrans" cxnId="{02C92EFF-B603-4400-92FA-F7DF09F1BA08}">
      <dgm:prSet/>
      <dgm:spPr/>
      <dgm:t>
        <a:bodyPr/>
        <a:lstStyle/>
        <a:p>
          <a:endParaRPr lang="ru-RU"/>
        </a:p>
      </dgm:t>
    </dgm:pt>
    <dgm:pt modelId="{E70CA23C-BD07-4EE1-B50C-D2C06DF430CD}" type="pres">
      <dgm:prSet presAssocID="{E43D29AC-E2F1-4D92-8618-B700194B12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77566C-596B-46BD-B961-F976BDCA20F0}" type="pres">
      <dgm:prSet presAssocID="{4EEA22E0-F01D-49E9-BFE3-B70965445AA3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D64C568-7623-44D1-8D14-C4643E4F047B}" type="pres">
      <dgm:prSet presAssocID="{90CD87DA-D70E-4DB1-B895-F68DE01FB328}" presName="sibTrans" presStyleCnt="0"/>
      <dgm:spPr/>
    </dgm:pt>
    <dgm:pt modelId="{F39EA6E2-DD3B-40C1-8622-814190FE3A8D}" type="pres">
      <dgm:prSet presAssocID="{FC9A7C50-E1D7-4B87-97CD-7131CEEEBB94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ABD91E6-4BC0-4ADE-9862-A6CC82AFD27A}" type="pres">
      <dgm:prSet presAssocID="{F8EF80AD-B5AB-4105-BBB0-A1274062F076}" presName="sibTrans" presStyleCnt="0"/>
      <dgm:spPr/>
    </dgm:pt>
    <dgm:pt modelId="{DC962E57-DDA0-49BA-A893-3548C368EDEC}" type="pres">
      <dgm:prSet presAssocID="{F20333F1-B406-4101-8283-0557FDD7B89F}" presName="node" presStyleLbl="node1" presStyleIdx="2" presStyleCnt="4" custLinFactNeighborY="-63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C664D6B-96CF-4B9E-83EE-00814F758A27}" type="pres">
      <dgm:prSet presAssocID="{7673A72C-8864-43E4-B3F5-26CBE067263C}" presName="sibTrans" presStyleCnt="0"/>
      <dgm:spPr/>
    </dgm:pt>
    <dgm:pt modelId="{1D4D6114-6B80-4976-A2AB-F06B087841AC}" type="pres">
      <dgm:prSet presAssocID="{7BC69CE0-0978-4225-A377-C0C0AEB90F18}" presName="node" presStyleLbl="node1" presStyleIdx="3" presStyleCnt="4" custLinFactNeighborY="-54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02C92EFF-B603-4400-92FA-F7DF09F1BA08}" srcId="{E43D29AC-E2F1-4D92-8618-B700194B12D3}" destId="{7BC69CE0-0978-4225-A377-C0C0AEB90F18}" srcOrd="3" destOrd="0" parTransId="{48243ADC-C9A2-469E-A393-AA83C925866F}" sibTransId="{ECA2E09E-3C39-4F44-8B55-F1B67C315872}"/>
    <dgm:cxn modelId="{668FD7AB-357F-4D7D-A3DC-27620BDF2F94}" type="presOf" srcId="{E43D29AC-E2F1-4D92-8618-B700194B12D3}" destId="{E70CA23C-BD07-4EE1-B50C-D2C06DF430CD}" srcOrd="0" destOrd="0" presId="urn:microsoft.com/office/officeart/2005/8/layout/default#1"/>
    <dgm:cxn modelId="{DCC82686-05D9-4951-9699-8DD580FF4A24}" type="presOf" srcId="{FC9A7C50-E1D7-4B87-97CD-7131CEEEBB94}" destId="{F39EA6E2-DD3B-40C1-8622-814190FE3A8D}" srcOrd="0" destOrd="0" presId="urn:microsoft.com/office/officeart/2005/8/layout/default#1"/>
    <dgm:cxn modelId="{BECC1610-3337-4053-B1D9-0DE79192EF6A}" srcId="{E43D29AC-E2F1-4D92-8618-B700194B12D3}" destId="{FC9A7C50-E1D7-4B87-97CD-7131CEEEBB94}" srcOrd="1" destOrd="0" parTransId="{B3CAFA30-9AF5-42E1-80A3-A1CC7E26AA7F}" sibTransId="{F8EF80AD-B5AB-4105-BBB0-A1274062F076}"/>
    <dgm:cxn modelId="{98CFD1CA-8127-49A1-9C5A-6B259505A2F4}" srcId="{E43D29AC-E2F1-4D92-8618-B700194B12D3}" destId="{4EEA22E0-F01D-49E9-BFE3-B70965445AA3}" srcOrd="0" destOrd="0" parTransId="{DF6B52AF-EE11-4FB9-86E5-AAF34E687C3C}" sibTransId="{90CD87DA-D70E-4DB1-B895-F68DE01FB328}"/>
    <dgm:cxn modelId="{42F6E70F-FBAF-4481-B926-7072BE99C02F}" type="presOf" srcId="{4EEA22E0-F01D-49E9-BFE3-B70965445AA3}" destId="{8C77566C-596B-46BD-B961-F976BDCA20F0}" srcOrd="0" destOrd="0" presId="urn:microsoft.com/office/officeart/2005/8/layout/default#1"/>
    <dgm:cxn modelId="{F9A4590C-8482-436F-8FBC-BCB9EB962405}" srcId="{E43D29AC-E2F1-4D92-8618-B700194B12D3}" destId="{F20333F1-B406-4101-8283-0557FDD7B89F}" srcOrd="2" destOrd="0" parTransId="{EF81F4A7-714A-4A12-BBD7-399B3F802529}" sibTransId="{7673A72C-8864-43E4-B3F5-26CBE067263C}"/>
    <dgm:cxn modelId="{B7529761-833B-45A1-82B1-E3D77FE656A0}" type="presOf" srcId="{7BC69CE0-0978-4225-A377-C0C0AEB90F18}" destId="{1D4D6114-6B80-4976-A2AB-F06B087841AC}" srcOrd="0" destOrd="0" presId="urn:microsoft.com/office/officeart/2005/8/layout/default#1"/>
    <dgm:cxn modelId="{C869105C-6B33-49EB-ACD8-07EB3F307BEB}" type="presOf" srcId="{F20333F1-B406-4101-8283-0557FDD7B89F}" destId="{DC962E57-DDA0-49BA-A893-3548C368EDEC}" srcOrd="0" destOrd="0" presId="urn:microsoft.com/office/officeart/2005/8/layout/default#1"/>
    <dgm:cxn modelId="{5CA9D7D5-E3F2-45F4-8CA1-860DC7909D0C}" type="presParOf" srcId="{E70CA23C-BD07-4EE1-B50C-D2C06DF430CD}" destId="{8C77566C-596B-46BD-B961-F976BDCA20F0}" srcOrd="0" destOrd="0" presId="urn:microsoft.com/office/officeart/2005/8/layout/default#1"/>
    <dgm:cxn modelId="{661C44D9-9FD8-453A-967D-453FCA9D27D7}" type="presParOf" srcId="{E70CA23C-BD07-4EE1-B50C-D2C06DF430CD}" destId="{9D64C568-7623-44D1-8D14-C4643E4F047B}" srcOrd="1" destOrd="0" presId="urn:microsoft.com/office/officeart/2005/8/layout/default#1"/>
    <dgm:cxn modelId="{037FDCB6-9585-46F9-BF83-91A86D61FD36}" type="presParOf" srcId="{E70CA23C-BD07-4EE1-B50C-D2C06DF430CD}" destId="{F39EA6E2-DD3B-40C1-8622-814190FE3A8D}" srcOrd="2" destOrd="0" presId="urn:microsoft.com/office/officeart/2005/8/layout/default#1"/>
    <dgm:cxn modelId="{D831D2C4-1C4A-4F32-8832-E182FC97AD0B}" type="presParOf" srcId="{E70CA23C-BD07-4EE1-B50C-D2C06DF430CD}" destId="{AABD91E6-4BC0-4ADE-9862-A6CC82AFD27A}" srcOrd="3" destOrd="0" presId="urn:microsoft.com/office/officeart/2005/8/layout/default#1"/>
    <dgm:cxn modelId="{3134AC9B-F5E0-421F-A8DA-092129B0E34F}" type="presParOf" srcId="{E70CA23C-BD07-4EE1-B50C-D2C06DF430CD}" destId="{DC962E57-DDA0-49BA-A893-3548C368EDEC}" srcOrd="4" destOrd="0" presId="urn:microsoft.com/office/officeart/2005/8/layout/default#1"/>
    <dgm:cxn modelId="{322ACEF1-5B66-4450-989C-7A252F4F282B}" type="presParOf" srcId="{E70CA23C-BD07-4EE1-B50C-D2C06DF430CD}" destId="{7C664D6B-96CF-4B9E-83EE-00814F758A27}" srcOrd="5" destOrd="0" presId="urn:microsoft.com/office/officeart/2005/8/layout/default#1"/>
    <dgm:cxn modelId="{59EA9AB8-EC05-4A9B-8B7D-44BE64FFB7EA}" type="presParOf" srcId="{E70CA23C-BD07-4EE1-B50C-D2C06DF430CD}" destId="{1D4D6114-6B80-4976-A2AB-F06B087841AC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A0311-EA5A-4BDF-B172-CC806988C1DC}" type="doc">
      <dgm:prSet loTypeId="urn:microsoft.com/office/officeart/2005/8/layout/vList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40C76E0-F130-4924-A206-0C127DD5D22A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C00000"/>
              </a:solidFill>
            </a:rPr>
            <a:t>  1 этап. Замешивание соленого теста.</a:t>
          </a:r>
          <a:endParaRPr lang="ru-RU" sz="1800" b="1" dirty="0">
            <a:solidFill>
              <a:srgbClr val="C00000"/>
            </a:solidFill>
          </a:endParaRPr>
        </a:p>
      </dgm:t>
    </dgm:pt>
    <dgm:pt modelId="{EB784366-98DA-4D41-9D15-35F5029811AA}" type="parTrans" cxnId="{62C88833-F9B3-4372-ACB7-64E072EB0431}">
      <dgm:prSet/>
      <dgm:spPr/>
      <dgm:t>
        <a:bodyPr/>
        <a:lstStyle/>
        <a:p>
          <a:endParaRPr lang="ru-RU"/>
        </a:p>
      </dgm:t>
    </dgm:pt>
    <dgm:pt modelId="{5B066E15-5EDB-463E-A93B-CC9F4CEBC279}" type="sibTrans" cxnId="{62C88833-F9B3-4372-ACB7-64E072EB0431}">
      <dgm:prSet/>
      <dgm:spPr/>
      <dgm:t>
        <a:bodyPr/>
        <a:lstStyle/>
        <a:p>
          <a:endParaRPr lang="ru-RU"/>
        </a:p>
      </dgm:t>
    </dgm:pt>
    <dgm:pt modelId="{B1D5F2A0-1CCA-4F55-A29F-97DB273C9A9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</a:rPr>
            <a:t>2 этап. Лепка изделия.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800" b="1" i="1" u="sng" dirty="0" smtClean="0">
              <a:solidFill>
                <a:schemeClr val="accent6">
                  <a:lumMod val="50000"/>
                </a:schemeClr>
              </a:solidFill>
            </a:rPr>
            <a:t>Три способа лепки: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Конструктивный является более простым и заключается в том, что изображаемый предмет лепится по частям.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Пластический предполагает, что все изделие выполняется из целого куска без деления на части.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Комбинированный включает в себя как пластический, так и конструктивный способы при лепке одного изделия.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BF97E1D8-4731-4A9D-BDDD-05CD8633B5A5}" type="parTrans" cxnId="{4CE535B0-F2FD-438A-9B4B-AC15EA135A40}">
      <dgm:prSet/>
      <dgm:spPr/>
      <dgm:t>
        <a:bodyPr/>
        <a:lstStyle/>
        <a:p>
          <a:endParaRPr lang="ru-RU"/>
        </a:p>
      </dgm:t>
    </dgm:pt>
    <dgm:pt modelId="{17B349E2-04E1-40DC-83A4-A48DA045A749}" type="sibTrans" cxnId="{4CE535B0-F2FD-438A-9B4B-AC15EA135A40}">
      <dgm:prSet/>
      <dgm:spPr/>
      <dgm:t>
        <a:bodyPr/>
        <a:lstStyle/>
        <a:p>
          <a:endParaRPr lang="ru-RU"/>
        </a:p>
      </dgm:t>
    </dgm:pt>
    <dgm:pt modelId="{FE4E9B24-4F63-4171-B781-CC0C8B8B93DD}" type="pres">
      <dgm:prSet presAssocID="{034A0311-EA5A-4BDF-B172-CC806988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E5A85-F8B3-4DDD-BD55-668C845FCFEE}" type="pres">
      <dgm:prSet presAssocID="{B40C76E0-F130-4924-A206-0C127DD5D22A}" presName="parentText" presStyleLbl="node1" presStyleIdx="0" presStyleCnt="2" custScaleX="100000" custScaleY="24195" custLinFactY="-20618" custLinFactNeighborX="-1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5ABED-1130-4CF3-94F0-04547EBBB822}" type="pres">
      <dgm:prSet presAssocID="{5B066E15-5EDB-463E-A93B-CC9F4CEBC279}" presName="spacer" presStyleCnt="0"/>
      <dgm:spPr/>
      <dgm:t>
        <a:bodyPr/>
        <a:lstStyle/>
        <a:p>
          <a:endParaRPr lang="ru-RU"/>
        </a:p>
      </dgm:t>
    </dgm:pt>
    <dgm:pt modelId="{46B6C166-C8DE-4491-8EFC-16A4BBEAB747}" type="pres">
      <dgm:prSet presAssocID="{B1D5F2A0-1CCA-4F55-A29F-97DB273C9A98}" presName="parentText" presStyleLbl="node1" presStyleIdx="1" presStyleCnt="2" custScaleY="98330" custLinFactY="-1455" custLinFactNeighborX="-1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88833-F9B3-4372-ACB7-64E072EB0431}" srcId="{034A0311-EA5A-4BDF-B172-CC806988C1DC}" destId="{B40C76E0-F130-4924-A206-0C127DD5D22A}" srcOrd="0" destOrd="0" parTransId="{EB784366-98DA-4D41-9D15-35F5029811AA}" sibTransId="{5B066E15-5EDB-463E-A93B-CC9F4CEBC279}"/>
    <dgm:cxn modelId="{395F401E-1854-4F23-BFEE-E2E6709B8B13}" type="presOf" srcId="{034A0311-EA5A-4BDF-B172-CC806988C1DC}" destId="{FE4E9B24-4F63-4171-B781-CC0C8B8B93DD}" srcOrd="0" destOrd="0" presId="urn:microsoft.com/office/officeart/2005/8/layout/vList2"/>
    <dgm:cxn modelId="{85AF7B08-02DB-4360-81FD-AE3CBB526E25}" type="presOf" srcId="{B1D5F2A0-1CCA-4F55-A29F-97DB273C9A98}" destId="{46B6C166-C8DE-4491-8EFC-16A4BBEAB747}" srcOrd="0" destOrd="0" presId="urn:microsoft.com/office/officeart/2005/8/layout/vList2"/>
    <dgm:cxn modelId="{4CE535B0-F2FD-438A-9B4B-AC15EA135A40}" srcId="{034A0311-EA5A-4BDF-B172-CC806988C1DC}" destId="{B1D5F2A0-1CCA-4F55-A29F-97DB273C9A98}" srcOrd="1" destOrd="0" parTransId="{BF97E1D8-4731-4A9D-BDDD-05CD8633B5A5}" sibTransId="{17B349E2-04E1-40DC-83A4-A48DA045A749}"/>
    <dgm:cxn modelId="{C3FD5999-45CC-4487-B37C-BD2AC759CB06}" type="presOf" srcId="{B40C76E0-F130-4924-A206-0C127DD5D22A}" destId="{A2AE5A85-F8B3-4DDD-BD55-668C845FCFEE}" srcOrd="0" destOrd="0" presId="urn:microsoft.com/office/officeart/2005/8/layout/vList2"/>
    <dgm:cxn modelId="{2BAD02D8-8038-4BD3-BD8C-F412EC23B40A}" type="presParOf" srcId="{FE4E9B24-4F63-4171-B781-CC0C8B8B93DD}" destId="{A2AE5A85-F8B3-4DDD-BD55-668C845FCFEE}" srcOrd="0" destOrd="0" presId="urn:microsoft.com/office/officeart/2005/8/layout/vList2"/>
    <dgm:cxn modelId="{223B3438-FCC3-413E-9885-FAD356E385C2}" type="presParOf" srcId="{FE4E9B24-4F63-4171-B781-CC0C8B8B93DD}" destId="{36E5ABED-1130-4CF3-94F0-04547EBBB822}" srcOrd="1" destOrd="0" presId="urn:microsoft.com/office/officeart/2005/8/layout/vList2"/>
    <dgm:cxn modelId="{B80CC4DD-5E33-4F0F-9BC4-72CBEDCD61B2}" type="presParOf" srcId="{FE4E9B24-4F63-4171-B781-CC0C8B8B93DD}" destId="{46B6C166-C8DE-4491-8EFC-16A4BBEAB7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A0311-EA5A-4BDF-B172-CC806988C1DC}" type="doc">
      <dgm:prSet loTypeId="urn:microsoft.com/office/officeart/2005/8/layout/vList2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0731305-E975-4D99-8AFA-24A8137ACD9E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C00000"/>
              </a:solidFill>
            </a:rPr>
            <a:t>3 этап. Окрашивание теста. </a:t>
          </a:r>
          <a:r>
            <a:rPr lang="ru-RU" sz="1800" b="1" dirty="0" smtClean="0">
              <a:solidFill>
                <a:srgbClr val="7030A0"/>
              </a:solidFill>
            </a:rPr>
            <a:t>Окрашивать можно как уже просушенное изделие, так и само тесто перед лепкой и просушиванием. Окрашивание всего изделия после просушки наиболее простой, но вместе с тем трудоемкий вариант.</a:t>
          </a:r>
          <a:endParaRPr lang="ru-RU" sz="1400" b="1" dirty="0">
            <a:solidFill>
              <a:srgbClr val="7030A0"/>
            </a:solidFill>
          </a:endParaRPr>
        </a:p>
      </dgm:t>
    </dgm:pt>
    <dgm:pt modelId="{B25DB643-08F1-4D15-8361-54FA54DC65CE}" type="parTrans" cxnId="{B426016A-A742-4688-B187-CADB699CA89A}">
      <dgm:prSet/>
      <dgm:spPr/>
      <dgm:t>
        <a:bodyPr/>
        <a:lstStyle/>
        <a:p>
          <a:endParaRPr lang="ru-RU"/>
        </a:p>
      </dgm:t>
    </dgm:pt>
    <dgm:pt modelId="{E322C673-4577-4BFE-AE03-3357A149645C}" type="sibTrans" cxnId="{B426016A-A742-4688-B187-CADB699CA89A}">
      <dgm:prSet/>
      <dgm:spPr/>
      <dgm:t>
        <a:bodyPr/>
        <a:lstStyle/>
        <a:p>
          <a:endParaRPr lang="ru-RU"/>
        </a:p>
      </dgm:t>
    </dgm:pt>
    <dgm:pt modelId="{32404C24-1A84-474C-8EC2-86C41817D34D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C00000"/>
              </a:solidFill>
            </a:rPr>
            <a:t>4 этап. Сушка. </a:t>
          </a:r>
          <a:r>
            <a:rPr lang="ru-RU" sz="1800" b="1" dirty="0" smtClean="0">
              <a:solidFill>
                <a:srgbClr val="7030A0"/>
              </a:solidFill>
            </a:rPr>
            <a:t>Сушка изделий из соленого теста бывает двух видов: естественная и сушка в духовке.</a:t>
          </a:r>
          <a:endParaRPr lang="ru-RU" sz="1800" b="1" dirty="0">
            <a:solidFill>
              <a:srgbClr val="7030A0"/>
            </a:solidFill>
          </a:endParaRPr>
        </a:p>
      </dgm:t>
    </dgm:pt>
    <dgm:pt modelId="{D68035D9-2362-401F-9043-ED62DE8FABCF}" type="parTrans" cxnId="{94D74D71-DDD1-4213-A525-4254BFCCEF66}">
      <dgm:prSet/>
      <dgm:spPr/>
      <dgm:t>
        <a:bodyPr/>
        <a:lstStyle/>
        <a:p>
          <a:endParaRPr lang="ru-RU"/>
        </a:p>
      </dgm:t>
    </dgm:pt>
    <dgm:pt modelId="{83938D05-0E39-4011-BEBB-717DED0CBB9F}" type="sibTrans" cxnId="{94D74D71-DDD1-4213-A525-4254BFCCEF66}">
      <dgm:prSet/>
      <dgm:spPr/>
      <dgm:t>
        <a:bodyPr/>
        <a:lstStyle/>
        <a:p>
          <a:endParaRPr lang="ru-RU"/>
        </a:p>
      </dgm:t>
    </dgm:pt>
    <dgm:pt modelId="{95B8381F-270B-4BBE-9BE8-5BF90ACD49F9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C00000"/>
              </a:solidFill>
            </a:rPr>
            <a:t>5 этап. Хранение изделий.</a:t>
          </a:r>
          <a:endParaRPr lang="ru-RU" sz="1800" b="1" dirty="0">
            <a:solidFill>
              <a:srgbClr val="C00000"/>
            </a:solidFill>
          </a:endParaRPr>
        </a:p>
      </dgm:t>
    </dgm:pt>
    <dgm:pt modelId="{F3FDDA5E-4945-475A-89A3-E17CADC3C30C}" type="parTrans" cxnId="{97B75B44-6DBC-4F65-91D2-EF28D057D0BE}">
      <dgm:prSet/>
      <dgm:spPr/>
      <dgm:t>
        <a:bodyPr/>
        <a:lstStyle/>
        <a:p>
          <a:endParaRPr lang="ru-RU"/>
        </a:p>
      </dgm:t>
    </dgm:pt>
    <dgm:pt modelId="{AEAF1B7C-5020-4AF3-BB03-BA7967D289A1}" type="sibTrans" cxnId="{97B75B44-6DBC-4F65-91D2-EF28D057D0BE}">
      <dgm:prSet/>
      <dgm:spPr/>
      <dgm:t>
        <a:bodyPr/>
        <a:lstStyle/>
        <a:p>
          <a:endParaRPr lang="ru-RU"/>
        </a:p>
      </dgm:t>
    </dgm:pt>
    <dgm:pt modelId="{FE4E9B24-4F63-4171-B781-CC0C8B8B93DD}" type="pres">
      <dgm:prSet presAssocID="{034A0311-EA5A-4BDF-B172-CC806988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37C2B1-895D-4E81-A6A5-E66D14995053}" type="pres">
      <dgm:prSet presAssocID="{00731305-E975-4D99-8AFA-24A8137ACD9E}" presName="parentText" presStyleLbl="node1" presStyleIdx="0" presStyleCnt="3" custScaleY="138397" custLinFactNeighborY="-64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F007D-454A-4367-9F9B-8FE9F60B1E27}" type="pres">
      <dgm:prSet presAssocID="{E322C673-4577-4BFE-AE03-3357A149645C}" presName="spacer" presStyleCnt="0"/>
      <dgm:spPr/>
      <dgm:t>
        <a:bodyPr/>
        <a:lstStyle/>
        <a:p>
          <a:endParaRPr lang="ru-RU"/>
        </a:p>
      </dgm:t>
    </dgm:pt>
    <dgm:pt modelId="{C3078EBA-8CA0-4D0B-BD08-D4F46C440350}" type="pres">
      <dgm:prSet presAssocID="{32404C24-1A84-474C-8EC2-86C41817D34D}" presName="parentText" presStyleLbl="node1" presStyleIdx="1" presStyleCnt="3" custScaleY="89019" custLinFactNeighborX="-246" custLinFactNeighborY="-98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5F3BD-90AC-416C-99F3-E328D56FF5A5}" type="pres">
      <dgm:prSet presAssocID="{83938D05-0E39-4011-BEBB-717DED0CBB9F}" presName="spacer" presStyleCnt="0"/>
      <dgm:spPr/>
      <dgm:t>
        <a:bodyPr/>
        <a:lstStyle/>
        <a:p>
          <a:endParaRPr lang="ru-RU"/>
        </a:p>
      </dgm:t>
    </dgm:pt>
    <dgm:pt modelId="{D654B82B-1335-4538-926C-FB202F9DC3DE}" type="pres">
      <dgm:prSet presAssocID="{95B8381F-270B-4BBE-9BE8-5BF90ACD49F9}" presName="parentText" presStyleLbl="node1" presStyleIdx="2" presStyleCnt="3" custScaleX="103959" custScaleY="53704" custLinFactY="4950" custLinFactNeighborX="-656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2A11DD-9B71-464C-ADC7-D1E668D7A36F}" type="presOf" srcId="{034A0311-EA5A-4BDF-B172-CC806988C1DC}" destId="{FE4E9B24-4F63-4171-B781-CC0C8B8B93DD}" srcOrd="0" destOrd="0" presId="urn:microsoft.com/office/officeart/2005/8/layout/vList2"/>
    <dgm:cxn modelId="{6D920AA2-0CEB-47CA-B1B4-1E22A3F8D4CD}" type="presOf" srcId="{32404C24-1A84-474C-8EC2-86C41817D34D}" destId="{C3078EBA-8CA0-4D0B-BD08-D4F46C440350}" srcOrd="0" destOrd="0" presId="urn:microsoft.com/office/officeart/2005/8/layout/vList2"/>
    <dgm:cxn modelId="{15C598CD-C9B8-440E-B7BE-DE2EC0BEF5AF}" type="presOf" srcId="{00731305-E975-4D99-8AFA-24A8137ACD9E}" destId="{D337C2B1-895D-4E81-A6A5-E66D14995053}" srcOrd="0" destOrd="0" presId="urn:microsoft.com/office/officeart/2005/8/layout/vList2"/>
    <dgm:cxn modelId="{97B75B44-6DBC-4F65-91D2-EF28D057D0BE}" srcId="{034A0311-EA5A-4BDF-B172-CC806988C1DC}" destId="{95B8381F-270B-4BBE-9BE8-5BF90ACD49F9}" srcOrd="2" destOrd="0" parTransId="{F3FDDA5E-4945-475A-89A3-E17CADC3C30C}" sibTransId="{AEAF1B7C-5020-4AF3-BB03-BA7967D289A1}"/>
    <dgm:cxn modelId="{94D74D71-DDD1-4213-A525-4254BFCCEF66}" srcId="{034A0311-EA5A-4BDF-B172-CC806988C1DC}" destId="{32404C24-1A84-474C-8EC2-86C41817D34D}" srcOrd="1" destOrd="0" parTransId="{D68035D9-2362-401F-9043-ED62DE8FABCF}" sibTransId="{83938D05-0E39-4011-BEBB-717DED0CBB9F}"/>
    <dgm:cxn modelId="{C37A22CB-91C9-4B02-9156-1D52046552EE}" type="presOf" srcId="{95B8381F-270B-4BBE-9BE8-5BF90ACD49F9}" destId="{D654B82B-1335-4538-926C-FB202F9DC3DE}" srcOrd="0" destOrd="0" presId="urn:microsoft.com/office/officeart/2005/8/layout/vList2"/>
    <dgm:cxn modelId="{B426016A-A742-4688-B187-CADB699CA89A}" srcId="{034A0311-EA5A-4BDF-B172-CC806988C1DC}" destId="{00731305-E975-4D99-8AFA-24A8137ACD9E}" srcOrd="0" destOrd="0" parTransId="{B25DB643-08F1-4D15-8361-54FA54DC65CE}" sibTransId="{E322C673-4577-4BFE-AE03-3357A149645C}"/>
    <dgm:cxn modelId="{4CD004CC-FF3D-43F5-B00C-D772D08497BB}" type="presParOf" srcId="{FE4E9B24-4F63-4171-B781-CC0C8B8B93DD}" destId="{D337C2B1-895D-4E81-A6A5-E66D14995053}" srcOrd="0" destOrd="0" presId="urn:microsoft.com/office/officeart/2005/8/layout/vList2"/>
    <dgm:cxn modelId="{973D8705-285E-4164-9320-CC74DA99807F}" type="presParOf" srcId="{FE4E9B24-4F63-4171-B781-CC0C8B8B93DD}" destId="{995F007D-454A-4367-9F9B-8FE9F60B1E27}" srcOrd="1" destOrd="0" presId="urn:microsoft.com/office/officeart/2005/8/layout/vList2"/>
    <dgm:cxn modelId="{AF133A66-4F99-4242-8424-4F2753D56782}" type="presParOf" srcId="{FE4E9B24-4F63-4171-B781-CC0C8B8B93DD}" destId="{C3078EBA-8CA0-4D0B-BD08-D4F46C440350}" srcOrd="2" destOrd="0" presId="urn:microsoft.com/office/officeart/2005/8/layout/vList2"/>
    <dgm:cxn modelId="{2ACE7945-0617-401A-ACDC-14B2FFF796D6}" type="presParOf" srcId="{FE4E9B24-4F63-4171-B781-CC0C8B8B93DD}" destId="{1225F3BD-90AC-416C-99F3-E328D56FF5A5}" srcOrd="3" destOrd="0" presId="urn:microsoft.com/office/officeart/2005/8/layout/vList2"/>
    <dgm:cxn modelId="{D3065019-3BA8-4ABD-AEAA-BEDFD9C113CD}" type="presParOf" srcId="{FE4E9B24-4F63-4171-B781-CC0C8B8B93DD}" destId="{D654B82B-1335-4538-926C-FB202F9DC3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7566C-596B-46BD-B961-F976BDCA20F0}">
      <dsp:nvSpPr>
        <dsp:cNvPr id="0" name=""/>
        <dsp:cNvSpPr/>
      </dsp:nvSpPr>
      <dsp:spPr>
        <a:xfrm>
          <a:off x="157830" y="2294"/>
          <a:ext cx="3320307" cy="199218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«Театрализованная деятельность»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Лепка по впечатлениям просмотренных сказок постановок, рисование пригласительных билетов, гримирование в рисунке под определенного персонажа. </a:t>
          </a:r>
          <a:endParaRPr lang="ru-RU" sz="1500" kern="1200" dirty="0"/>
        </a:p>
      </dsp:txBody>
      <dsp:txXfrm>
        <a:off x="255080" y="99544"/>
        <a:ext cx="3125807" cy="1797684"/>
      </dsp:txXfrm>
    </dsp:sp>
    <dsp:sp modelId="{F39EA6E2-DD3B-40C1-8622-814190FE3A8D}">
      <dsp:nvSpPr>
        <dsp:cNvPr id="0" name=""/>
        <dsp:cNvSpPr/>
      </dsp:nvSpPr>
      <dsp:spPr>
        <a:xfrm>
          <a:off x="3810168" y="2294"/>
          <a:ext cx="3320307" cy="1992184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«Познавательная деятельность»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Занятия лепкой развивают умственную деятельность ребенка, формируют умение планировать свою работу, выбирать способы лепки.  </a:t>
          </a:r>
          <a:endParaRPr lang="ru-RU" sz="1600" kern="1200" dirty="0"/>
        </a:p>
      </dsp:txBody>
      <dsp:txXfrm>
        <a:off x="3907418" y="99544"/>
        <a:ext cx="3125807" cy="1797684"/>
      </dsp:txXfrm>
    </dsp:sp>
    <dsp:sp modelId="{DC962E57-DDA0-49BA-A893-3548C368EDEC}">
      <dsp:nvSpPr>
        <dsp:cNvPr id="0" name=""/>
        <dsp:cNvSpPr/>
      </dsp:nvSpPr>
      <dsp:spPr>
        <a:xfrm>
          <a:off x="157830" y="2201001"/>
          <a:ext cx="3320307" cy="199218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«Музыкальное воспитание»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Использование работ в оформлении к праздникам, музыкального оформления для создания настроения и лучшего понимания образа, выражения собственных чувств.</a:t>
          </a:r>
          <a:endParaRPr lang="ru-RU" sz="1600" kern="1200" dirty="0"/>
        </a:p>
      </dsp:txBody>
      <dsp:txXfrm>
        <a:off x="255080" y="2298251"/>
        <a:ext cx="3125807" cy="1797684"/>
      </dsp:txXfrm>
    </dsp:sp>
    <dsp:sp modelId="{1D4D6114-6B80-4976-A2AB-F06B087841AC}">
      <dsp:nvSpPr>
        <dsp:cNvPr id="0" name=""/>
        <dsp:cNvSpPr/>
      </dsp:nvSpPr>
      <dsp:spPr>
        <a:xfrm>
          <a:off x="3810168" y="2218931"/>
          <a:ext cx="3320307" cy="1992184"/>
        </a:xfrm>
        <a:prstGeom prst="roundRect">
          <a:avLst/>
        </a:prstGeom>
        <a:solidFill>
          <a:srgbClr val="8439B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«Ознакомление с окружающим»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Расширение кругозора в процессе рассматривания картин, различных наблюдений, экскурсий. </a:t>
          </a:r>
          <a:endParaRPr lang="ru-RU" sz="1800" kern="1200" dirty="0"/>
        </a:p>
      </dsp:txBody>
      <dsp:txXfrm>
        <a:off x="3907418" y="2316181"/>
        <a:ext cx="3125807" cy="1797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5A85-F8B3-4DDD-BD55-668C845FCFEE}">
      <dsp:nvSpPr>
        <dsp:cNvPr id="0" name=""/>
        <dsp:cNvSpPr/>
      </dsp:nvSpPr>
      <dsp:spPr>
        <a:xfrm>
          <a:off x="0" y="0"/>
          <a:ext cx="7288306" cy="6341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  1 этап. Замешивание соленого теста.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0954" y="30954"/>
        <a:ext cx="7226398" cy="572194"/>
      </dsp:txXfrm>
    </dsp:sp>
    <dsp:sp modelId="{46B6C166-C8DE-4491-8EFC-16A4BBEAB747}">
      <dsp:nvSpPr>
        <dsp:cNvPr id="0" name=""/>
        <dsp:cNvSpPr/>
      </dsp:nvSpPr>
      <dsp:spPr>
        <a:xfrm>
          <a:off x="0" y="628430"/>
          <a:ext cx="7288306" cy="257703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2 этап. Лепка изделия. </a:t>
          </a:r>
        </a:p>
        <a:p>
          <a:pPr lvl="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u="sng" kern="1200" dirty="0" smtClean="0">
              <a:solidFill>
                <a:schemeClr val="accent6">
                  <a:lumMod val="50000"/>
                </a:schemeClr>
              </a:solidFill>
            </a:rPr>
            <a:t>Три способа лепки:</a:t>
          </a:r>
        </a:p>
        <a:p>
          <a:pPr lvl="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Конструктивный является более простым и заключается в том, что изображаемый предмет лепится по частям. </a:t>
          </a:r>
        </a:p>
        <a:p>
          <a:pPr lvl="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Пластический предполагает, что все изделие выполняется из целого куска без деления на части.</a:t>
          </a:r>
        </a:p>
        <a:p>
          <a:pPr lvl="0" algn="just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Комбинированный включает в себя как пластический, так и конструктивный способы при лепке одного изделия.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25800" y="754230"/>
        <a:ext cx="7036706" cy="2325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7C2B1-895D-4E81-A6A5-E66D14995053}">
      <dsp:nvSpPr>
        <dsp:cNvPr id="0" name=""/>
        <dsp:cNvSpPr/>
      </dsp:nvSpPr>
      <dsp:spPr>
        <a:xfrm>
          <a:off x="0" y="0"/>
          <a:ext cx="7288306" cy="12783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3 этап. Окрашивание теста. </a:t>
          </a:r>
          <a:r>
            <a:rPr lang="ru-RU" sz="1800" b="1" kern="1200" dirty="0" smtClean="0">
              <a:solidFill>
                <a:srgbClr val="7030A0"/>
              </a:solidFill>
            </a:rPr>
            <a:t>Окрашивать можно как уже просушенное изделие, так и само тесто перед лепкой и просушиванием. Окрашивание всего изделия после просушки наиболее простой, но вместе с тем трудоемкий вариант.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62404" y="62404"/>
        <a:ext cx="7163498" cy="1153544"/>
      </dsp:txXfrm>
    </dsp:sp>
    <dsp:sp modelId="{C3078EBA-8CA0-4D0B-BD08-D4F46C440350}">
      <dsp:nvSpPr>
        <dsp:cNvPr id="0" name=""/>
        <dsp:cNvSpPr/>
      </dsp:nvSpPr>
      <dsp:spPr>
        <a:xfrm>
          <a:off x="0" y="1279518"/>
          <a:ext cx="7288306" cy="8222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4 этап. Сушка. </a:t>
          </a:r>
          <a:r>
            <a:rPr lang="ru-RU" sz="1800" b="1" kern="1200" dirty="0" smtClean="0">
              <a:solidFill>
                <a:srgbClr val="7030A0"/>
              </a:solidFill>
            </a:rPr>
            <a:t>Сушка изделий из соленого теста бывает двух видов: естественная и сушка в духовке.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40139" y="1319657"/>
        <a:ext cx="7208028" cy="741977"/>
      </dsp:txXfrm>
    </dsp:sp>
    <dsp:sp modelId="{D654B82B-1335-4538-926C-FB202F9DC3DE}">
      <dsp:nvSpPr>
        <dsp:cNvPr id="0" name=""/>
        <dsp:cNvSpPr/>
      </dsp:nvSpPr>
      <dsp:spPr>
        <a:xfrm>
          <a:off x="0" y="2112674"/>
          <a:ext cx="7288306" cy="4960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5 этап. Хранение изделий.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24215" y="2136889"/>
        <a:ext cx="7239876" cy="447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2C805-5096-4DAA-9457-A1080DA08570}">
      <dsp:nvSpPr>
        <dsp:cNvPr id="0" name=""/>
        <dsp:cNvSpPr/>
      </dsp:nvSpPr>
      <dsp:spPr>
        <a:xfrm rot="10800000">
          <a:off x="1277212" y="618"/>
          <a:ext cx="6715115" cy="75095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19" tIns="53340" rIns="99568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C216D"/>
              </a:solidFill>
            </a:rPr>
            <a:t>1. Формирование сенсорных процессов, обогащение сенсорного опыта, уточнение и расширение представлений о тех предметах, объектах и явлениях, которые предстоит изображать. </a:t>
          </a:r>
          <a:endParaRPr lang="ru-RU" sz="1400" b="1" kern="1200" dirty="0">
            <a:solidFill>
              <a:srgbClr val="4C216D"/>
            </a:solidFill>
          </a:endParaRPr>
        </a:p>
      </dsp:txBody>
      <dsp:txXfrm rot="10800000">
        <a:off x="1464950" y="618"/>
        <a:ext cx="6527377" cy="750953"/>
      </dsp:txXfrm>
    </dsp:sp>
    <dsp:sp modelId="{5887D68E-9153-4867-A8B1-4222F1C2BC62}">
      <dsp:nvSpPr>
        <dsp:cNvPr id="0" name=""/>
        <dsp:cNvSpPr/>
      </dsp:nvSpPr>
      <dsp:spPr>
        <a:xfrm>
          <a:off x="959893" y="32906"/>
          <a:ext cx="622531" cy="622531"/>
        </a:xfrm>
        <a:prstGeom prst="ellipse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CD0F8D-D8BC-43F6-A647-9BEC43E8E18F}">
      <dsp:nvSpPr>
        <dsp:cNvPr id="0" name=""/>
        <dsp:cNvSpPr/>
      </dsp:nvSpPr>
      <dsp:spPr>
        <a:xfrm rot="10800000">
          <a:off x="1310767" y="842046"/>
          <a:ext cx="6683749" cy="54965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19" tIns="53340" rIns="99568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C216D"/>
              </a:solidFill>
            </a:rPr>
            <a:t>2. Учет индивидуальных особенностей детей, их желаний и интересов. </a:t>
          </a:r>
          <a:endParaRPr lang="ru-RU" sz="1400" b="1" kern="1200" dirty="0">
            <a:solidFill>
              <a:srgbClr val="4C216D"/>
            </a:solidFill>
          </a:endParaRPr>
        </a:p>
      </dsp:txBody>
      <dsp:txXfrm rot="10800000">
        <a:off x="1448180" y="842046"/>
        <a:ext cx="6546336" cy="549651"/>
      </dsp:txXfrm>
    </dsp:sp>
    <dsp:sp modelId="{304AEB08-2D2D-4412-9B16-B24C9E47FECA}">
      <dsp:nvSpPr>
        <dsp:cNvPr id="0" name=""/>
        <dsp:cNvSpPr/>
      </dsp:nvSpPr>
      <dsp:spPr>
        <a:xfrm>
          <a:off x="1000638" y="825278"/>
          <a:ext cx="622531" cy="622531"/>
        </a:xfrm>
        <a:prstGeom prst="ellipse">
          <a:avLst/>
        </a:prstGeom>
        <a:solidFill>
          <a:schemeClr val="accent3">
            <a:lumMod val="7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14C94B-7196-4340-9701-AABBF875B931}">
      <dsp:nvSpPr>
        <dsp:cNvPr id="0" name=""/>
        <dsp:cNvSpPr/>
      </dsp:nvSpPr>
      <dsp:spPr>
        <a:xfrm rot="10800000">
          <a:off x="1333167" y="1485558"/>
          <a:ext cx="6674813" cy="73100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19" tIns="53340" rIns="99568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C216D"/>
              </a:solidFill>
            </a:rPr>
            <a:t>3. Использование детских работ в оформлении помещений детского сада, организации разнообразных выставок, а также для подарков детям и взрослым. </a:t>
          </a:r>
          <a:endParaRPr lang="ru-RU" sz="1400" b="1" kern="1200" dirty="0">
            <a:solidFill>
              <a:srgbClr val="4C216D"/>
            </a:solidFill>
          </a:endParaRPr>
        </a:p>
      </dsp:txBody>
      <dsp:txXfrm rot="10800000">
        <a:off x="1515917" y="1485558"/>
        <a:ext cx="6492063" cy="731001"/>
      </dsp:txXfrm>
    </dsp:sp>
    <dsp:sp modelId="{B9872E69-498C-4E96-9ECA-C40AB00D029F}">
      <dsp:nvSpPr>
        <dsp:cNvPr id="0" name=""/>
        <dsp:cNvSpPr/>
      </dsp:nvSpPr>
      <dsp:spPr>
        <a:xfrm>
          <a:off x="1008824" y="1569674"/>
          <a:ext cx="622531" cy="622531"/>
        </a:xfrm>
        <a:prstGeom prst="ellipse">
          <a:avLst/>
        </a:prstGeom>
        <a:solidFill>
          <a:schemeClr val="accent4">
            <a:lumMod val="7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F5828B-A8BE-491F-8B9C-038BE262B34B}">
      <dsp:nvSpPr>
        <dsp:cNvPr id="0" name=""/>
        <dsp:cNvSpPr/>
      </dsp:nvSpPr>
      <dsp:spPr>
        <a:xfrm rot="10800000">
          <a:off x="1328759" y="2313063"/>
          <a:ext cx="6683749" cy="71446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19" tIns="53340" rIns="99568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C216D"/>
              </a:solidFill>
            </a:rPr>
            <a:t>4. Разнообразие тематики детских работ, форм организации занятий (создание индивидуальных и коллективных композиций), художественных материалов.</a:t>
          </a:r>
          <a:endParaRPr lang="ru-RU" sz="1400" b="1" kern="1200" dirty="0">
            <a:solidFill>
              <a:srgbClr val="4C216D"/>
            </a:solidFill>
          </a:endParaRPr>
        </a:p>
      </dsp:txBody>
      <dsp:txXfrm rot="10800000">
        <a:off x="1507374" y="2313063"/>
        <a:ext cx="6505134" cy="714460"/>
      </dsp:txXfrm>
    </dsp:sp>
    <dsp:sp modelId="{C7F35034-4966-48B4-9B33-997A32281961}">
      <dsp:nvSpPr>
        <dsp:cNvPr id="0" name=""/>
        <dsp:cNvSpPr/>
      </dsp:nvSpPr>
      <dsp:spPr>
        <a:xfrm>
          <a:off x="1008961" y="2324470"/>
          <a:ext cx="622531" cy="622531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1E88C2-6C33-4859-89FD-BAAA760A744D}">
      <dsp:nvSpPr>
        <dsp:cNvPr id="0" name=""/>
        <dsp:cNvSpPr/>
      </dsp:nvSpPr>
      <dsp:spPr>
        <a:xfrm rot="10800000">
          <a:off x="1255052" y="3114197"/>
          <a:ext cx="6795179" cy="8455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19" tIns="45720" rIns="85344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 </a:t>
          </a:r>
          <a:r>
            <a:rPr lang="ru-RU" sz="1400" b="1" kern="1200" dirty="0" smtClean="0">
              <a:solidFill>
                <a:srgbClr val="4C216D"/>
              </a:solidFill>
            </a:rPr>
            <a:t>5. Создание творческой, доброжелательной обстановки в группе, на занятиях по изобразительной деятельности и в свободной художественной деятельности. Уважение к творчеству детей. </a:t>
          </a:r>
          <a:endParaRPr lang="ru-RU" sz="1200" b="1" kern="1200" dirty="0">
            <a:solidFill>
              <a:srgbClr val="4C216D"/>
            </a:solidFill>
          </a:endParaRPr>
        </a:p>
      </dsp:txBody>
      <dsp:txXfrm rot="10800000">
        <a:off x="1466449" y="3114197"/>
        <a:ext cx="6583782" cy="845590"/>
      </dsp:txXfrm>
    </dsp:sp>
    <dsp:sp modelId="{AD951F72-EF84-48E9-8287-E4CD262D39B6}">
      <dsp:nvSpPr>
        <dsp:cNvPr id="0" name=""/>
        <dsp:cNvSpPr/>
      </dsp:nvSpPr>
      <dsp:spPr>
        <a:xfrm>
          <a:off x="985386" y="3207741"/>
          <a:ext cx="622531" cy="622531"/>
        </a:xfrm>
        <a:prstGeom prst="ellipse">
          <a:avLst/>
        </a:prstGeom>
        <a:solidFill>
          <a:schemeClr val="accent6">
            <a:lumMod val="7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AC2851-CD86-443A-A5AD-61C6C4AC7141}">
      <dsp:nvSpPr>
        <dsp:cNvPr id="0" name=""/>
        <dsp:cNvSpPr/>
      </dsp:nvSpPr>
      <dsp:spPr>
        <a:xfrm rot="10800000">
          <a:off x="1459533" y="4067142"/>
          <a:ext cx="6571719" cy="62253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519" tIns="45720" rIns="85344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C216D"/>
              </a:solidFill>
            </a:rPr>
            <a:t>6. Учет национальных и региональных особенностей при отборе содержания для занятий рисованием, лепкой, аппликацией. </a:t>
          </a:r>
          <a:br>
            <a:rPr lang="ru-RU" sz="1400" b="1" kern="1200" dirty="0" smtClean="0">
              <a:solidFill>
                <a:srgbClr val="4C216D"/>
              </a:solidFill>
            </a:rPr>
          </a:br>
          <a:r>
            <a:rPr lang="ru-RU" sz="1200" b="1" kern="1200" dirty="0" smtClean="0"/>
            <a:t/>
          </a:r>
          <a:br>
            <a:rPr lang="ru-RU" sz="1200" b="1" kern="1200" dirty="0" smtClean="0"/>
          </a:br>
          <a:endParaRPr lang="ru-RU" sz="1200" b="1" kern="1200" dirty="0"/>
        </a:p>
      </dsp:txBody>
      <dsp:txXfrm rot="10800000">
        <a:off x="1615166" y="4067142"/>
        <a:ext cx="6416086" cy="622531"/>
      </dsp:txXfrm>
    </dsp:sp>
    <dsp:sp modelId="{946BB277-C889-4986-B4A9-65E8EE7732C1}">
      <dsp:nvSpPr>
        <dsp:cNvPr id="0" name=""/>
        <dsp:cNvSpPr/>
      </dsp:nvSpPr>
      <dsp:spPr>
        <a:xfrm>
          <a:off x="1067760" y="4039719"/>
          <a:ext cx="622531" cy="622531"/>
        </a:xfrm>
        <a:prstGeom prst="ellipse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pn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6.pn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5454" y="1091532"/>
            <a:ext cx="65853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Развитие мелкой моторики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детей младшего дошкольного возраста </a:t>
            </a:r>
          </a:p>
          <a:p>
            <a:pPr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в процессе обучения </a:t>
            </a:r>
            <a:r>
              <a:rPr lang="ru-RU" sz="4400" b="1" dirty="0" err="1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тестопластике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107" y="2497512"/>
            <a:ext cx="257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7153" y="952184"/>
            <a:ext cx="74138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800" dirty="0" smtClean="0">
              <a:solidFill>
                <a:srgbClr val="7030A0"/>
              </a:solidFill>
              <a:latin typeface="Calibri Light" pitchFamily="34" charset="0"/>
              <a:cs typeface="Calibri Light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Конструктивный</a:t>
            </a: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– лепка предмета из отдельных кусочков (раскатывать, вытягивать, сплющивать, прищипывать, соединять вместе).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Скульптурный</a:t>
            </a: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– из целого куска. Превращая его в фигуру.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Комбинированный</a:t>
            </a: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– сочетание в одном изделии разных способов лепки.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Модульная лепка </a:t>
            </a: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– составление объемной мозаики или конструирование из отдельных деталей.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Лепка на форме </a:t>
            </a: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– использование </a:t>
            </a:r>
          </a:p>
          <a:p>
            <a:pPr marL="457200" indent="-457200" algn="just"/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      готовых форм под основу.</a:t>
            </a:r>
            <a:endParaRPr lang="ru-RU" sz="2400" dirty="0">
              <a:solidFill>
                <a:srgbClr val="7030A0"/>
              </a:solidFill>
              <a:cs typeface="Calibr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1774" y="620620"/>
            <a:ext cx="4730097" cy="79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Способы лепки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C:\Users\marin\Desktop\Долгорукова\s1200.jf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8219" y="4733365"/>
            <a:ext cx="2582493" cy="1876611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7153" y="952184"/>
            <a:ext cx="74138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800" dirty="0" smtClean="0">
              <a:solidFill>
                <a:srgbClr val="7030A0"/>
              </a:solidFill>
              <a:latin typeface="Calibri Light" pitchFamily="34" charset="0"/>
              <a:cs typeface="Calibri Light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скатывание</a:t>
            </a: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круговыми движениями рук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раскатывание</a:t>
            </a: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прямыми движениями рук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надавливание</a:t>
            </a: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шариков пальцем сверху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сглаживание</a:t>
            </a: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cs typeface="Calibri Light" pitchFamily="34" charset="0"/>
              </a:rPr>
              <a:t>сплющивание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cs typeface="Calibri Light" pitchFamily="34" charset="0"/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  <a:cs typeface="Calibri Light" pitchFamily="34" charset="0"/>
              </a:rPr>
              <a:t>прищипывание</a:t>
            </a:r>
            <a:endParaRPr lang="ru-RU" sz="2400" b="1" dirty="0" smtClean="0">
              <a:solidFill>
                <a:srgbClr val="7030A0"/>
              </a:solidFill>
              <a:cs typeface="Calibr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3845" y="620621"/>
            <a:ext cx="4730097" cy="79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Приёмы лепки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C:\Users\marin\Desktop\Долгорукова\hello_html_m7bd426981.jpg"/>
          <p:cNvPicPr>
            <a:picLocks noChangeAspect="1" noChangeArrowheads="1"/>
          </p:cNvPicPr>
          <p:nvPr/>
        </p:nvPicPr>
        <p:blipFill>
          <a:blip r:embed="rId3" cstate="email">
            <a:biLevel thresh="50000"/>
          </a:blip>
          <a:srcRect/>
          <a:stretch>
            <a:fillRect/>
          </a:stretch>
        </p:blipFill>
        <p:spPr bwMode="auto">
          <a:xfrm>
            <a:off x="3614653" y="2698376"/>
            <a:ext cx="4543230" cy="3325905"/>
          </a:xfrm>
          <a:prstGeom prst="rect">
            <a:avLst/>
          </a:prstGeom>
          <a:noFill/>
          <a:ln>
            <a:solidFill>
              <a:srgbClr val="C6247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Материалы и инструменты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 descr="C:\Users\marin\Desktop\Долгорукова\image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5294" y="1326776"/>
            <a:ext cx="2026022" cy="3329555"/>
          </a:xfrm>
          <a:prstGeom prst="rect">
            <a:avLst/>
          </a:prstGeom>
          <a:noFill/>
        </p:spPr>
      </p:pic>
      <p:pic>
        <p:nvPicPr>
          <p:cNvPr id="2052" name="Picture 4" descr="C:\Users\marin\Desktop\Долгорукова\image010 —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8400" y="5292721"/>
            <a:ext cx="4312024" cy="1122830"/>
          </a:xfrm>
          <a:prstGeom prst="rect">
            <a:avLst/>
          </a:prstGeom>
          <a:noFill/>
          <a:ln w="12700">
            <a:solidFill>
              <a:srgbClr val="C6247A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77153" y="1176302"/>
            <a:ext cx="7413812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800" dirty="0" smtClean="0">
              <a:solidFill>
                <a:srgbClr val="7030A0"/>
              </a:solidFill>
              <a:latin typeface="Calibri Light" pitchFamily="34" charset="0"/>
              <a:cs typeface="Calibri Light" pitchFamily="34" charset="0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cs typeface="Calibri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рабочая поверхность;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подставка для готовых изделий;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формочки для печенья или лепки 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скалка; ножик для теста;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стержни от ручки, кружева, колпачки </a:t>
            </a:r>
          </a:p>
          <a:p>
            <a:pPr algn="just">
              <a:lnSpc>
                <a:spcPct val="120000"/>
              </a:lnSpc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  от фломастеров, вилки, ракушки </a:t>
            </a:r>
          </a:p>
          <a:p>
            <a:pPr algn="just">
              <a:lnSpc>
                <a:spcPct val="120000"/>
              </a:lnSpc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  (для создания оттисков на тесте);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 украшения (крупы, макароны, бусины и т. п.).</a:t>
            </a:r>
            <a:endParaRPr lang="ru-RU" sz="2400" b="1" dirty="0">
              <a:solidFill>
                <a:srgbClr val="7030A0"/>
              </a:solidFill>
              <a:cs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Формы работы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7153" y="1176302"/>
            <a:ext cx="7413812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800" dirty="0" smtClean="0">
              <a:solidFill>
                <a:srgbClr val="7030A0"/>
              </a:solidFill>
              <a:latin typeface="Calibri Light" pitchFamily="34" charset="0"/>
              <a:cs typeface="Calibri Light" pitchFamily="34" charset="0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cs typeface="Calibri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Занятия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Индивидуальная работа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Совместная деятельность</a:t>
            </a:r>
          </a:p>
          <a:p>
            <a:pPr algn="just">
              <a:lnSpc>
                <a:spcPct val="120000"/>
              </a:lnSpc>
            </a:pPr>
            <a:endParaRPr lang="ru-RU" sz="2400" b="1" dirty="0">
              <a:solidFill>
                <a:srgbClr val="7030A0"/>
              </a:solidFill>
              <a:cs typeface="Calibri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IMG_20190423_191204_66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19380" y="1649217"/>
            <a:ext cx="2880561" cy="2714620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99065" y="3379695"/>
            <a:ext cx="3300126" cy="2476044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Формы работы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223" y="1409383"/>
            <a:ext cx="741381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Игровая деятельность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  Самостоятельная деятельность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ÐÐ°ÑÑÐ¸Ð½ÐºÐ¸ Ð¿Ð¾ Ð·Ð°Ð¿ÑÐ¾ÑÑ Ð»ÐµÐ¿ÐºÐ° ÑÐ»ÐµÐ±Ð½ÑÑ Ð¸Ð·Ð´ÐµÐ»Ð¸Ð¹ Ñ Ð´ÐµÑÑÐ¼Ð¸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5576047" y="1627983"/>
            <a:ext cx="2563907" cy="1921981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404231" y="4027083"/>
            <a:ext cx="4742953" cy="1986675"/>
            <a:chOff x="1423032" y="2789954"/>
            <a:chExt cx="4742953" cy="1986675"/>
          </a:xfrm>
        </p:grpSpPr>
        <p:pic>
          <p:nvPicPr>
            <p:cNvPr id="15" name="Рисунок 14" descr="ÐÐ°ÑÑÐ¸Ð½ÐºÐ¸ Ð¿Ð¾ Ð·Ð°Ð¿ÑÐ¾ÑÑ Ð»ÐµÐ¿ÐºÐ° ÑÐ»ÐµÐ±Ð½ÑÑ Ð¸Ð·Ð´ÐµÐ»Ð¸Ð¹ Ñ Ð´ÐµÑÑÐ¼Ð¸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423032" y="2796629"/>
              <a:ext cx="3442501" cy="1980000"/>
            </a:xfrm>
            <a:prstGeom prst="rect">
              <a:avLst/>
            </a:prstGeom>
            <a:noFill/>
            <a:ln w="28575">
              <a:solidFill>
                <a:srgbClr val="AC187B"/>
              </a:solidFill>
            </a:ln>
          </p:spPr>
        </p:pic>
        <p:pic>
          <p:nvPicPr>
            <p:cNvPr id="16" name="Picture 2" descr="IMG_20190424_155000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868743" y="2789954"/>
              <a:ext cx="1297242" cy="1980000"/>
            </a:xfrm>
            <a:prstGeom prst="rect">
              <a:avLst/>
            </a:prstGeom>
            <a:noFill/>
            <a:ln w="28575">
              <a:solidFill>
                <a:srgbClr val="AC187B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 descr="ÐÐ°ÑÑÐ¸Ð½ÐºÐ¸ Ð¿Ð¾ Ð·Ð°Ð¿ÑÐ¾ÑÑ Ð»ÐµÐ¿ÐºÐ° ÑÐ»ÐµÐ±Ð½ÑÑ Ð¸Ð·Ð´ÐµÐ»Ð¸Ð¹ Ñ Ð´ÐµÑÑÐ¼Ð¸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17812" y="2546791"/>
            <a:ext cx="3559048" cy="1854878"/>
          </a:xfrm>
          <a:prstGeom prst="rect">
            <a:avLst/>
          </a:prstGeom>
          <a:noFill/>
          <a:ln w="28575">
            <a:solidFill>
              <a:srgbClr val="AC187B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Интеграция образовательных областей</a:t>
            </a:r>
            <a:endParaRPr lang="ru-RU" sz="40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Схема 13"/>
          <p:cNvGraphicFramePr/>
          <p:nvPr/>
        </p:nvGraphicFramePr>
        <p:xfrm>
          <a:off x="1030941" y="1837765"/>
          <a:ext cx="7288306" cy="432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Этапы работы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Схема 7"/>
          <p:cNvGraphicFramePr/>
          <p:nvPr/>
        </p:nvGraphicFramePr>
        <p:xfrm>
          <a:off x="1039906" y="1416423"/>
          <a:ext cx="7288306" cy="346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4" name="Picture 2" descr="C:\Users\marin\Desktop\Долгорукова\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0814" y="4518213"/>
            <a:ext cx="3043023" cy="1595716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Этапы работы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694418821"/>
              </p:ext>
            </p:extLst>
          </p:nvPr>
        </p:nvGraphicFramePr>
        <p:xfrm>
          <a:off x="1030941" y="1452282"/>
          <a:ext cx="7288306" cy="260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098" name="Picture 2" descr="C:\Users\marin\Desktop\Долгорукова\107791045_large_IMG_2010.jf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35809" y="3350912"/>
            <a:ext cx="3648970" cy="25926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Способы сушки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224" y="1272988"/>
            <a:ext cx="74138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Сушка в духовке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</a:rPr>
              <a:t>Изделие толщиной 5 мм сушится в течение 1 часа. 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</a:rPr>
              <a:t>При температуре 75 градусов. 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Воздушная сушка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Самый экономичный, но и самый длительный. При воздушной сушке влага из изделия испаряется очень медленно - за 1 день изделие просушивается не более чем на 1 мм толщины. Такую сушку целесообразнее всего проводить летом, когда можно использовать тепло солнечных лучей (зимой на батарею украшения ни в коем случае класть нельзя!). </a:t>
            </a:r>
            <a:endParaRPr lang="ru-RU" sz="2400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C:\Users\marin\Desktop\Долгорукова\15.jpg"/>
          <p:cNvPicPr>
            <a:picLocks noChangeAspect="1" noChangeArrowheads="1"/>
          </p:cNvPicPr>
          <p:nvPr/>
        </p:nvPicPr>
        <p:blipFill>
          <a:blip r:embed="rId5" cstate="print"/>
          <a:srcRect l="-1"/>
          <a:stretch>
            <a:fillRect/>
          </a:stretch>
        </p:blipFill>
        <p:spPr bwMode="auto">
          <a:xfrm>
            <a:off x="5280212" y="4419600"/>
            <a:ext cx="2886635" cy="1726227"/>
          </a:xfrm>
          <a:prstGeom prst="rect">
            <a:avLst/>
          </a:prstGeom>
          <a:noFill/>
          <a:ln w="19050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39909" y="4483911"/>
            <a:ext cx="42044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Лак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Для закрепления красок и защиты изделий от влаги используются прозрачные художественные или мебельные лаки.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Смешивание цветов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 descr="C:\Users\marin\Desktop\Долгорукова\35367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1021" y="1577788"/>
            <a:ext cx="3231380" cy="1730188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8" descr="C:\Users\marin\Desktop\Долгорукова\пав — коп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49544" y="3804124"/>
            <a:ext cx="3554785" cy="2229217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marin\Desktop\Долгорукова\Снимгшпок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94331" y="1586752"/>
            <a:ext cx="2320084" cy="3200399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C:\Users\marin\Desktop\Долгорукова\С3нимок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4024" y="3655495"/>
            <a:ext cx="3048000" cy="2261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7404" y="1391454"/>
            <a:ext cx="77345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Мелкая моторика </a:t>
            </a:r>
            <a:r>
              <a:rPr lang="ru-RU" sz="28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жизни и деятельности детей дошкольного возраста, выполняет много разных функций. Моторика активизирует нужные и тормозит ненужные в данный момент психологические процессы, способствует организованному и целенаправленному отбору поступающей </a:t>
            </a:r>
          </a:p>
          <a:p>
            <a:pPr marL="514350" indent="-514350"/>
            <a:r>
              <a:rPr lang="ru-RU" sz="28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в организм информации </a:t>
            </a:r>
          </a:p>
          <a:p>
            <a:pPr marL="514350" indent="-514350"/>
            <a:r>
              <a:rPr lang="ru-RU" sz="28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в соответствии с его </a:t>
            </a:r>
          </a:p>
          <a:p>
            <a:pPr marL="514350" indent="-514350"/>
            <a:r>
              <a:rPr lang="ru-RU" sz="28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актуальными потребностями.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83374"/>
            <a:ext cx="4730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marin\Desktop\Долгорукова\igrushk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82871" y="4450976"/>
            <a:ext cx="2133600" cy="21336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0" y="2120236"/>
            <a:ext cx="806829" cy="2442802"/>
            <a:chOff x="0" y="2120236"/>
            <a:chExt cx="806829" cy="244280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645455" y="3110753"/>
              <a:ext cx="2429438" cy="475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20236"/>
              <a:ext cx="382137" cy="243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Правила поведения </a:t>
            </a:r>
          </a:p>
          <a:p>
            <a:pPr lvl="0" algn="ctr"/>
            <a:r>
              <a:rPr lang="ru-RU" sz="36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на занятиях </a:t>
            </a:r>
            <a:r>
              <a:rPr lang="ru-RU" sz="3600" b="1" dirty="0" err="1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тестопластикой</a:t>
            </a:r>
            <a:endParaRPr lang="ru-RU" sz="36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9554" y="4394633"/>
            <a:ext cx="59436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Правила безопасности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Соленое тесто- несъедобно!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Следует быть крайне осторожными при работе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 острыми предметами.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После работы обязательно надо вымыть руки с мылом.</a:t>
            </a:r>
            <a:endParaRPr lang="ru-RU" sz="2000" b="1" dirty="0">
              <a:solidFill>
                <a:srgbClr val="7030A0"/>
              </a:solidFill>
              <a:cs typeface="Calibri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147482" y="1975880"/>
            <a:ext cx="7020000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Правила формулируются в процессе совместного обсуждения с детьми таких вопросов:</a:t>
            </a:r>
            <a:r>
              <a:rPr lang="ru-RU" b="1" dirty="0" smtClean="0">
                <a:solidFill>
                  <a:srgbClr val="33CC33"/>
                </a:solidFill>
              </a:rPr>
              <a:t/>
            </a:r>
            <a:br>
              <a:rPr lang="ru-RU" b="1" dirty="0" smtClean="0">
                <a:solidFill>
                  <a:srgbClr val="33CC33"/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1. Для чего мы здесь собрались?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Что нужно сделать, чтобы всем было хорошо?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3. Когда рождается самая волшебная красивая картина? (в тишине)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4. Чтобы получилось задуманное, с каким чувством нужно лепить (приклеивать, украшать и т.д.)? (с любовью, вниманием).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marin\Desktop\Долгорукова\bb954337926c29040bb46c86bd3ea2db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18729" y="4014848"/>
            <a:ext cx="1990165" cy="2334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4047" y="665445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Мастер-класс для родителей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31327" y="1566302"/>
            <a:ext cx="5464628" cy="3506470"/>
          </a:xfrm>
          <a:prstGeom prst="rect">
            <a:avLst/>
          </a:prstGeom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C:\Users\marin\Desktop\Долгорукова\t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94548" y="5207374"/>
            <a:ext cx="3424026" cy="900000"/>
          </a:xfrm>
          <a:prstGeom prst="rect">
            <a:avLst/>
          </a:prstGeom>
          <a:noFill/>
        </p:spPr>
      </p:pic>
      <p:pic>
        <p:nvPicPr>
          <p:cNvPr id="10" name="Picture 2" descr="C:\Users\marin\Desktop\Долгорукова\t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2854" y="5208494"/>
            <a:ext cx="3433123" cy="9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082" y="593727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Образцы работ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4" name="Picture 2" descr="E:\Mama\ФОТО\ВЫСТАВКИ\2018 - 2019\Мир талантов 04\Хазиахметов Тимур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7651" y="1479177"/>
            <a:ext cx="2722303" cy="2294964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 descr="E:\Mama\ФОТО\ВЫСТАВКИ\2018 - 2019\Мир талантов 04\Арсланова Амир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62165" y="4206053"/>
            <a:ext cx="1371599" cy="1459641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6" name="Picture 4" descr="E:\Mama\ФОТО\ВЫСТАВКИ\2018 - 2019\Мир талантов 04\Котова Полин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31942" y="3671047"/>
            <a:ext cx="1671636" cy="2295523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8" name="Picture 6" descr="E:\Mama\ФОТО\ВЫСТАВКИ\2018 - 2019\Мир талантов 04\Сахарова София (2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 flipH="1" flipV="1">
            <a:off x="2192053" y="3133347"/>
            <a:ext cx="2561153" cy="2216670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7" name="Picture 5" descr="E:\Mama\ФОТО\ВЫСТАВКИ\2018 - 2019\Мир талантов 04\Морозова Полина (2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81950" y="1425388"/>
            <a:ext cx="1961370" cy="1873625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443318" y="1069235"/>
            <a:ext cx="6454588" cy="272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Лепка из солёного теста позволяет создать благоприятную социальную и богатую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7030A0"/>
                </a:solidFill>
                <a:cs typeface="Calibri" pitchFamily="34" charset="0"/>
              </a:rPr>
              <a:t>по материалу предметную среду, которая способствует развитию эмоционального мира ребёнка и подталкивает его к разнообразной творческой деятельности.</a:t>
            </a:r>
            <a:endParaRPr lang="ru-RU" sz="2400" dirty="0"/>
          </a:p>
        </p:txBody>
      </p:sp>
      <p:pic>
        <p:nvPicPr>
          <p:cNvPr id="6147" name="Picture 3" descr="C:\Users\marin\Desktop\Долгорукова\hello_html_m25ead83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51872" y="4004795"/>
            <a:ext cx="4017963" cy="1858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9223" y="826810"/>
            <a:ext cx="7413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Мелкая моторика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684" y="1776938"/>
            <a:ext cx="60780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7030A0"/>
                </a:solidFill>
              </a:rPr>
              <a:t>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 пальцами рук и ног.</a:t>
            </a:r>
            <a:endParaRPr lang="ru-RU" sz="2800" b="1" dirty="0">
              <a:solidFill>
                <a:srgbClr val="7030A0"/>
              </a:solidFill>
              <a:cs typeface="Calibri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marin\Desktop\Долгорукова\image45756fe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6752" y="4241801"/>
            <a:ext cx="2970000" cy="1980000"/>
          </a:xfrm>
          <a:prstGeom prst="rect">
            <a:avLst/>
          </a:prstGeom>
          <a:noFill/>
        </p:spPr>
      </p:pic>
      <p:pic>
        <p:nvPicPr>
          <p:cNvPr id="9" name="Picture 2" descr="C:\Users\marin\Desktop\Долгорукова\image45756fe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59224" y="4232835"/>
            <a:ext cx="2970000" cy="19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0259" y="746127"/>
            <a:ext cx="7377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Лепка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3342" y="1559859"/>
            <a:ext cx="379207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dirty="0" smtClean="0">
              <a:solidFill>
                <a:srgbClr val="7030A0"/>
              </a:solidFill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ea typeface="Times New Roman"/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  <a:ea typeface="Times New Roman"/>
              </a:rPr>
              <a:t>один из видов изобразительного творчества, в котором из пластических материалов создаются объемные фигурки и целые композиции</a:t>
            </a:r>
            <a:r>
              <a:rPr lang="ru-RU" sz="2400" b="1" dirty="0" smtClean="0">
                <a:solidFill>
                  <a:srgbClr val="7030A0"/>
                </a:solidFill>
                <a:ea typeface="Times New Roman"/>
              </a:rPr>
              <a:t>.</a:t>
            </a:r>
            <a:endParaRPr lang="ru-RU" sz="2400" b="1" dirty="0">
              <a:solidFill>
                <a:srgbClr val="7030A0"/>
              </a:solidFill>
              <a:cs typeface="Calibri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177" y="1863912"/>
            <a:ext cx="2791896" cy="3552268"/>
          </a:xfrm>
          <a:prstGeom prst="rect">
            <a:avLst/>
          </a:prstGeom>
          <a:noFill/>
          <a:ln w="28575">
            <a:solidFill>
              <a:srgbClr val="AC18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2050" name="Picture 2" descr="C:\Users\marin\Desktop\Долгорукова\301079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4330" y="3702423"/>
            <a:ext cx="3112247" cy="2883647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762996" y="2129202"/>
            <a:ext cx="59228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Развитие мелкой моторики рук детей младшего дошкольного возраста посредством обучения </a:t>
            </a:r>
            <a:r>
              <a:rPr lang="ru-RU" sz="3200" b="1" dirty="0" err="1" smtClean="0">
                <a:solidFill>
                  <a:srgbClr val="7030A0"/>
                </a:solidFill>
              </a:rPr>
              <a:t>тестопластике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9349" y="957871"/>
            <a:ext cx="4730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5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683374"/>
            <a:ext cx="4730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Задачи для детей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122559" y="1452815"/>
            <a:ext cx="70779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bg2">
                  <a:lumMod val="25000"/>
                </a:schemeClr>
              </a:buClr>
              <a:buSzPct val="121000"/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Развивать мелкую моторику, координацию движений рук</a:t>
            </a:r>
          </a:p>
          <a:p>
            <a:pPr marL="342900" lvl="0" indent="-342900">
              <a:buClr>
                <a:schemeClr val="bg2">
                  <a:lumMod val="25000"/>
                </a:schemeClr>
              </a:buClr>
              <a:buSzPct val="121000"/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Учить приемам работы в технике лепки из теста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SzPct val="121000"/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Учить раскатывать комочки прямыми и круговыми движениями, соединять концы получившейся палочки, сплющивать шар, сминая его ладонями обеих рук. 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SzPct val="121000"/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Побуждать детей украшать вылепленные предметы, используя разные предметы с рельефной поверхностью; 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SzPct val="121000"/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Учить создавать предметы, состоящие из 2–3 частей, соединяя их путем прижимания друг к другу.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SzPct val="121000"/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Закреплять умение аккуратно пользоваться тестом, класть комочки и вылепленные предметы на дощечку.</a:t>
            </a:r>
          </a:p>
          <a:p>
            <a:pPr marL="342900" lvl="0" indent="-342900">
              <a:buClr>
                <a:schemeClr val="bg2">
                  <a:lumMod val="25000"/>
                </a:schemeClr>
              </a:buClr>
              <a:buSzPct val="121000"/>
              <a:buFont typeface="Arial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Формировать навык пользования стекой</a:t>
            </a:r>
          </a:p>
          <a:p>
            <a:pPr marL="342900" indent="-342900">
              <a:buClr>
                <a:schemeClr val="bg2">
                  <a:lumMod val="25000"/>
                </a:schemeClr>
              </a:buClr>
              <a:buSzPct val="121000"/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Воспитывать чувство удовлетворения от того, что довёл дело до конца, воспитывать уверенность в себе</a:t>
            </a:r>
          </a:p>
          <a:p>
            <a:pPr marL="342900" lvl="0" indent="-342900">
              <a:buClr>
                <a:schemeClr val="bg2">
                  <a:lumMod val="25000"/>
                </a:schemeClr>
              </a:buClr>
              <a:buSzPct val="121000"/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Вызывать радость от восприятия результата общей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8188" y="683374"/>
            <a:ext cx="74227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Задачи для педагога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223322" y="1529066"/>
            <a:ext cx="7077995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Изучить методическую литературу по теме</a:t>
            </a:r>
          </a:p>
          <a:p>
            <a:pPr marL="342900" lvl="0" indent="-342900">
              <a:lnSpc>
                <a:spcPct val="120000"/>
              </a:lnSpc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Определить критерии диагностик</a:t>
            </a:r>
          </a:p>
          <a:p>
            <a:pPr marL="342900" lvl="0" indent="-342900">
              <a:lnSpc>
                <a:spcPct val="120000"/>
              </a:lnSpc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Разработать перспективный план</a:t>
            </a:r>
          </a:p>
          <a:p>
            <a:pPr marL="342900" lvl="0" indent="-342900">
              <a:lnSpc>
                <a:spcPct val="120000"/>
              </a:lnSpc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Создать предметно-развивающую среду</a:t>
            </a:r>
          </a:p>
        </p:txBody>
      </p:sp>
      <p:pic>
        <p:nvPicPr>
          <p:cNvPr id="9218" name="Picture 2" descr="https://ruslania.com/pictures/books_photos/2/20336/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62239">
            <a:off x="1354469" y="3307239"/>
            <a:ext cx="1874985" cy="252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20" name="Picture 4" descr="https://img.yakaboo.ua/media/catalog/product/cache/2/image/398x565/234c7c011ba026e66d29567e1be1d1f7/1/5/151243_924990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62239">
            <a:off x="5890664" y="3324444"/>
            <a:ext cx="1999329" cy="252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22" name="Picture 6" descr="http://mail.kupit-detal.ru/catalogs/production/images/136062478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62239">
            <a:off x="3638452" y="3342592"/>
            <a:ext cx="1816885" cy="252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8188" y="683374"/>
            <a:ext cx="74227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Задачи для родителей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223322" y="1529066"/>
            <a:ext cx="7077995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Clr>
                <a:schemeClr val="bg2">
                  <a:lumMod val="25000"/>
                </a:schemeClr>
              </a:buClr>
              <a:buSzPct val="12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Педагогическое просвещение родителей, их приобщение к решению данной проблемы</a:t>
            </a:r>
          </a:p>
        </p:txBody>
      </p:sp>
      <p:pic>
        <p:nvPicPr>
          <p:cNvPr id="39938" name="Picture 2" descr="https://mkdou25tavda.edusite.ru/images/marishkina_v_kirillovu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9858" y="2188342"/>
            <a:ext cx="2418667" cy="3420000"/>
          </a:xfrm>
          <a:prstGeom prst="rect">
            <a:avLst/>
          </a:prstGeom>
          <a:noFill/>
          <a:ln w="19050">
            <a:solidFill>
              <a:srgbClr val="AC187B"/>
            </a:solidFill>
          </a:ln>
        </p:spPr>
      </p:pic>
      <p:pic>
        <p:nvPicPr>
          <p:cNvPr id="39944" name="Picture 8" descr="http://det-sad55.dou.tomsk.ru/wp-content/uploads/2014/12/4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34752" y="2581836"/>
            <a:ext cx="2413594" cy="3420000"/>
          </a:xfrm>
          <a:prstGeom prst="rect">
            <a:avLst/>
          </a:prstGeom>
          <a:noFill/>
          <a:ln w="19050">
            <a:solidFill>
              <a:srgbClr val="AC187B"/>
            </a:solidFill>
          </a:ln>
        </p:spPr>
      </p:pic>
      <p:pic>
        <p:nvPicPr>
          <p:cNvPr id="39946" name="Picture 10" descr="https://fs00.infourok.ru/images/doc/213/243061/img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60377" y="3925702"/>
            <a:ext cx="2796988" cy="2097741"/>
          </a:xfrm>
          <a:prstGeom prst="rect">
            <a:avLst/>
          </a:prstGeom>
          <a:noFill/>
          <a:ln w="19050">
            <a:solidFill>
              <a:srgbClr val="AC187B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9224" y="593727"/>
            <a:ext cx="7413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Принципы работы</a:t>
            </a:r>
            <a:endParaRPr lang="ru-RU" sz="4400" b="1" dirty="0">
              <a:ln w="1905">
                <a:solidFill>
                  <a:schemeClr val="accent2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2129202"/>
            <a:ext cx="878541" cy="2317291"/>
            <a:chOff x="0" y="2129202"/>
            <a:chExt cx="878541" cy="231729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-1888"/>
            <a:stretch>
              <a:fillRect/>
            </a:stretch>
          </p:blipFill>
          <p:spPr bwMode="auto">
            <a:xfrm rot="5400000" flipV="1">
              <a:off x="-490776" y="3050284"/>
              <a:ext cx="2182822" cy="55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2129202"/>
              <a:ext cx="382137" cy="23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Схема 7"/>
          <p:cNvGraphicFramePr/>
          <p:nvPr/>
        </p:nvGraphicFramePr>
        <p:xfrm>
          <a:off x="125506" y="1389531"/>
          <a:ext cx="9018494" cy="521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</TotalTime>
  <Words>920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Марина Иванова</cp:lastModifiedBy>
  <cp:revision>152</cp:revision>
  <dcterms:created xsi:type="dcterms:W3CDTF">2013-11-19T05:52:05Z</dcterms:created>
  <dcterms:modified xsi:type="dcterms:W3CDTF">2020-01-18T12:33:20Z</dcterms:modified>
</cp:coreProperties>
</file>