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CB0294-0DCD-42F6-BB51-73F75033DA6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3516C8-3D5E-4A20-B320-DC243C293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709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009900"/>
                </a:solidFill>
                <a:latin typeface="Monotype Corsiva" pitchFamily="66" charset="0"/>
              </a:rPr>
              <a:t>   </a:t>
            </a:r>
            <a:r>
              <a:rPr lang="ru-RU" sz="4800" b="1" dirty="0" smtClean="0">
                <a:solidFill>
                  <a:srgbClr val="009900"/>
                </a:solidFill>
                <a:latin typeface="Monotype Corsiva" pitchFamily="66" charset="0"/>
              </a:rPr>
              <a:t>ЭКОЛОГИЧЕСКИЙ БИОРИНГ         «ТАМ ,  НА  НЕВЕДАННЫХ  ДОРОЖКАХ"</a:t>
            </a:r>
          </a:p>
          <a:p>
            <a:pPr>
              <a:buNone/>
            </a:pPr>
            <a:endParaRPr lang="ru-RU" sz="6600" dirty="0" smtClean="0">
              <a:solidFill>
                <a:srgbClr val="00990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Газета Молодой коммунар: Новости Тулы и Тульской области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4000504"/>
            <a:ext cx="3571900" cy="268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В Тульской области памятники природы могли оказаться в частных руках - Последние новости Тулы и Тульской области сегодня и за не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61634" y="4071942"/>
            <a:ext cx="373952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xn--90aamkbrqgut5b.xn--p1ai/images/sampledata/4.jpg"/>
          <p:cNvPicPr/>
          <p:nvPr/>
        </p:nvPicPr>
        <p:blipFill>
          <a:blip r:embed="rId4" cstate="email">
            <a:lum bright="30000"/>
          </a:blip>
          <a:srcRect/>
          <a:stretch>
            <a:fillRect/>
          </a:stretch>
        </p:blipFill>
        <p:spPr bwMode="auto">
          <a:xfrm>
            <a:off x="214282" y="214290"/>
            <a:ext cx="350046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xn--90aamkbrqgut5b.xn--p1ai/images/sampledata/6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80" y="214290"/>
            <a:ext cx="367809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93978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9900"/>
                </a:solidFill>
              </a:rPr>
              <a:t>Задание 9.</a:t>
            </a:r>
            <a:br>
              <a:rPr lang="ru-RU" sz="4000" dirty="0" smtClean="0">
                <a:solidFill>
                  <a:srgbClr val="009900"/>
                </a:solidFill>
              </a:rPr>
            </a:br>
            <a:r>
              <a:rPr lang="ru-RU" sz="2200" dirty="0" smtClean="0">
                <a:solidFill>
                  <a:srgbClr val="FFFF00"/>
                </a:solidFill>
              </a:rPr>
              <a:t>Отгадайте кроссворд и в выделенном вертикальном столбце прочитайте название одного из ООПТ.</a:t>
            </a:r>
            <a:endParaRPr lang="ru-RU" sz="2200" dirty="0">
              <a:solidFill>
                <a:srgbClr val="FFFF00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1000099" y="1428734"/>
          <a:ext cx="750098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99"/>
                <a:gridCol w="576999"/>
                <a:gridCol w="576999"/>
                <a:gridCol w="576999"/>
                <a:gridCol w="576999"/>
                <a:gridCol w="576999"/>
                <a:gridCol w="576999"/>
                <a:gridCol w="576999"/>
                <a:gridCol w="576999"/>
                <a:gridCol w="576999"/>
                <a:gridCol w="576999"/>
                <a:gridCol w="576999"/>
                <a:gridCol w="576999"/>
              </a:tblGrid>
              <a:tr h="285752"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316104"/>
            <a:ext cx="9144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1.Как в народе называют Адонис весенний.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2.Одно из пяти урочищ ООПТ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Ефремовского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района в долине р. Красивая Меча, на территории которого зарегистрировано 329 видов растений, в том числе 22 охраняемых в Тульской области ( ломонос прямой и др.)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3.Почвообразующие породы ООПТ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Ишутинская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гора".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4.Одно из пяти урочищ, входящих в ООПТ, расположенную в долине р. Красивой Мечи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Ефремовского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района. В урочище обнаружено 174 вида растений, в том числе пять охраняемых видов (горицвет весенний, козелец пурпуровый,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любка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двулистная и др.).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5. Это растение носит название одного из видов обуви.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6. Известняками этого периода образованы скальные обнажения ООПТ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Ефремовского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района.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7. Одно из пяти урочищ ООПТ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Ефремовского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района, расположенное в долине р. Красивая Меча. В урочище обнаружено 272 вида растений, в том числе 10 охраняемых (пролеска сибирская, ломонос прямой, горицвет весенний и др.).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8. Одно из пяти урочищ ООПТ, расположенного в долине Красивой Мечи в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Ефремовском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районе. В урочище обнаружены 164 вида высших растений, в том числе три охраняемых (ландыш майский, колокольчик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персиколистный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хохлатка плотная).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>
                <a:solidFill>
                  <a:srgbClr val="009900"/>
                </a:solidFill>
                <a:latin typeface="Constantia" pitchFamily="18" charset="0"/>
              </a:rPr>
              <a:t>СПАСИБО ЗА ВНИМАНИЕ</a:t>
            </a:r>
            <a:endParaRPr lang="ru-RU" sz="8800" b="1" dirty="0">
              <a:solidFill>
                <a:srgbClr val="0099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86874" cy="142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9900"/>
                </a:solidFill>
              </a:rPr>
              <a:t>Задание 1.</a:t>
            </a:r>
            <a:br>
              <a:rPr lang="ru-RU" dirty="0" smtClean="0">
                <a:solidFill>
                  <a:srgbClr val="009900"/>
                </a:solidFill>
              </a:rPr>
            </a:br>
            <a:r>
              <a:rPr lang="ru-RU" sz="2700" dirty="0" smtClean="0">
                <a:solidFill>
                  <a:srgbClr val="FFFF00"/>
                </a:solidFill>
              </a:rPr>
              <a:t>Дайте название памятнику природы, изображённому на фотографиях. Где он располагается? Укажите статус, категорию, значение, профиль, общую площадь и дату создания.</a:t>
            </a:r>
            <a:br>
              <a:rPr lang="ru-RU" sz="2700" dirty="0" smtClean="0">
                <a:solidFill>
                  <a:srgbClr val="FFFF00"/>
                </a:solidFill>
              </a:rPr>
            </a:br>
            <a:endParaRPr lang="ru-RU" sz="27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http://www.my-efremov.ru/_ph/2/544780811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14678" y="2428868"/>
            <a:ext cx="5786446" cy="427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my-efremov.ru/_ph/2/803175042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2071678"/>
            <a:ext cx="400052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9900"/>
                </a:solidFill>
              </a:rPr>
              <a:t>Задание 2.</a:t>
            </a:r>
            <a:br>
              <a:rPr lang="ru-RU" dirty="0" smtClean="0">
                <a:solidFill>
                  <a:srgbClr val="009900"/>
                </a:solidFill>
              </a:rPr>
            </a:br>
            <a:r>
              <a:rPr lang="ru-RU" sz="2700" dirty="0" smtClean="0">
                <a:solidFill>
                  <a:srgbClr val="FFFF00"/>
                </a:solidFill>
              </a:rPr>
              <a:t>Назовите растения, занесённые  в Красную Книгу Тульской области и изображённые на фотографиях (название состоит из двух слов). Дать </a:t>
            </a:r>
            <a:r>
              <a:rPr lang="ru-RU" sz="2700" dirty="0" err="1" smtClean="0">
                <a:solidFill>
                  <a:srgbClr val="FFFF00"/>
                </a:solidFill>
              </a:rPr>
              <a:t>эколого</a:t>
            </a:r>
            <a:r>
              <a:rPr lang="ru-RU" sz="2700" dirty="0" smtClean="0">
                <a:solidFill>
                  <a:srgbClr val="FFFF00"/>
                </a:solidFill>
              </a:rPr>
              <a:t>- биологическую характеристику одному из видов (по выбору команды). </a:t>
            </a:r>
            <a:endParaRPr lang="ru-RU" sz="2700" dirty="0">
              <a:solidFill>
                <a:srgbClr val="FFFF00"/>
              </a:solidFill>
            </a:endParaRPr>
          </a:p>
        </p:txBody>
      </p:sp>
      <p:pic>
        <p:nvPicPr>
          <p:cNvPr id="4" name="Picture 2" descr="http://efremov-photo.taba.ru/fid/aW1hZ2VfbWlkZGxlOjE5NTE3NzUvL2ltYWdlX21pZGRsZToxOTUxNzc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5219" y="2143116"/>
            <a:ext cx="3048021" cy="2286016"/>
          </a:xfrm>
          <a:prstGeom prst="rect">
            <a:avLst/>
          </a:prstGeom>
          <a:noFill/>
        </p:spPr>
      </p:pic>
      <p:pic>
        <p:nvPicPr>
          <p:cNvPr id="4098" name="Picture 2" descr="Изображение растения Cypripedium calceolus.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43636" y="2143116"/>
            <a:ext cx="2357453" cy="2357454"/>
          </a:xfrm>
          <a:prstGeom prst="rect">
            <a:avLst/>
          </a:prstGeom>
          <a:noFill/>
        </p:spPr>
      </p:pic>
      <p:pic>
        <p:nvPicPr>
          <p:cNvPr id="4100" name="Picture 4" descr="http://serpregion.ru/im1/smena/nov/2011/january/redbookmo2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85786" y="4476757"/>
            <a:ext cx="3286148" cy="2190767"/>
          </a:xfrm>
          <a:prstGeom prst="rect">
            <a:avLst/>
          </a:prstGeom>
          <a:noFill/>
        </p:spPr>
      </p:pic>
      <p:pic>
        <p:nvPicPr>
          <p:cNvPr id="4102" name="Picture 6" descr="http://serpregion.ru/im1/smena/nov/2011/january/redbookmo5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43440" y="4524383"/>
            <a:ext cx="3214708" cy="214314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3" y="3643314"/>
            <a:ext cx="64294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3" y="5715016"/>
            <a:ext cx="8572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15206" y="5929330"/>
            <a:ext cx="5000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5272" y="3714752"/>
            <a:ext cx="64294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358346" cy="25717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9900"/>
                </a:solidFill>
              </a:rPr>
              <a:t/>
            </a:r>
            <a:br>
              <a:rPr lang="ru-RU" dirty="0" smtClean="0">
                <a:solidFill>
                  <a:srgbClr val="009900"/>
                </a:solidFill>
              </a:rPr>
            </a:br>
            <a:r>
              <a:rPr lang="ru-RU" dirty="0" smtClean="0">
                <a:solidFill>
                  <a:srgbClr val="009900"/>
                </a:solidFill>
              </a:rPr>
              <a:t>Задание 3.</a:t>
            </a:r>
            <a:br>
              <a:rPr lang="ru-RU" dirty="0" smtClean="0">
                <a:solidFill>
                  <a:srgbClr val="009900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Группа низших позвоночных класса круглоротых, образуют единственный отряд. Проходные морские и жилые озерные и речные формы; все- размножаются в пресной воде. Многие виды наружные паразиты  крупных рыб (в том числе лососей). Являются объектом промысла, употребляются в пищу. Некоторые виды стали редкими. Назовите это животное. Укажите, близ каких   ООПТ оно встречается.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endParaRPr lang="ru-RU" sz="2200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Содержимое 3" descr="http://useful-food.ru/wp-content/uploads/2011/12/marinovannye-minogi-1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57356" y="3143248"/>
            <a:ext cx="5143536" cy="357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9900"/>
                </a:solidFill>
              </a:rPr>
              <a:t>Задание 4.</a:t>
            </a:r>
            <a:br>
              <a:rPr lang="ru-RU" dirty="0" smtClean="0">
                <a:solidFill>
                  <a:srgbClr val="0099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Назовите этот геологический памятник природы, место его расположения и расскажите легенды, связанные с ним.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009900"/>
                </a:solidFill>
              </a:rPr>
              <a:t> </a:t>
            </a:r>
            <a:endParaRPr lang="ru-RU" dirty="0"/>
          </a:p>
        </p:txBody>
      </p:sp>
      <p:pic>
        <p:nvPicPr>
          <p:cNvPr id="4" name="Содержимое 3" descr="http://tula.kosmopoisk.org/stone.files/dscn2332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7290" y="2143116"/>
            <a:ext cx="650085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rgbClr val="009900"/>
                </a:solidFill>
              </a:rPr>
              <a:t>Задание 5.</a:t>
            </a:r>
            <a:r>
              <a:rPr lang="ru-RU" dirty="0" smtClean="0">
                <a:solidFill>
                  <a:srgbClr val="009900"/>
                </a:solidFill>
              </a:rPr>
              <a:t/>
            </a:r>
            <a:br>
              <a:rPr lang="ru-RU" dirty="0" smtClean="0">
                <a:solidFill>
                  <a:srgbClr val="0099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Назовите этот цветок. Назовите его вид и ООПТ, на которой он произрастает.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2428868"/>
            <a:ext cx="9144064" cy="421484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Об этих прекрасных цветах было сложено много историй, мифов и легенд. Ее называют повелительницей цветов. Свое имя она получила от древних слов, означающих "белый-белый". На Руси ее ласково называли ясными очами, солнечной росой. Ее всегда связывали с чистотой и невинностью. Это цветок Франции, ее символ. Во Франции есть даже орден - серебряный цветок на белой шелковой ленте. А в средние века считали, что этот цветок способствует превращению металлов в золото.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9900"/>
                </a:solidFill>
              </a:rPr>
              <a:t>Задание 6.</a:t>
            </a:r>
            <a:br>
              <a:rPr lang="ru-RU" sz="4400" dirty="0" smtClean="0">
                <a:solidFill>
                  <a:srgbClr val="0099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Соотнесите животное и класс. Дайте названия животным.</a:t>
            </a:r>
            <a:endParaRPr lang="ru-RU" sz="3100" dirty="0">
              <a:solidFill>
                <a:srgbClr val="FFFF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5357826"/>
            <a:ext cx="8929718" cy="12858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Класс Пресмыкающиеся, класс Рыбы, </a:t>
            </a:r>
          </a:p>
          <a:p>
            <a:pPr>
              <a:buNone/>
            </a:pPr>
            <a:r>
              <a:rPr lang="ru-RU" dirty="0" smtClean="0"/>
              <a:t>класс Млекопитающие, класс Земноводные, класс Птицы</a:t>
            </a:r>
            <a:endParaRPr lang="ru-RU" dirty="0"/>
          </a:p>
        </p:txBody>
      </p:sp>
      <p:pic>
        <p:nvPicPr>
          <p:cNvPr id="6" name="Содержимое 3" descr="http://img0.liveinternet.ru/images/attach/c/2/67/904/67904772_171.jpg"/>
          <p:cNvPicPr>
            <a:picLocks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571612"/>
            <a:ext cx="2214578" cy="177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g02.wikimart.ru/1e/27/ffe425fe-ebf2-4476-bb1b-851e27bfa5b3.jpe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43240" y="1643050"/>
            <a:ext cx="235745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g01.chitalnya.ru/upload/792/4533021035604179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29322" y="1571612"/>
            <a:ext cx="2857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www2.le.ac.uk/departments/beyond-distance-research-alliance/projects/adder/adder4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71604" y="3500438"/>
            <a:ext cx="2602327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www.dront.ru/images/nooar-photo-show/prudovaya-lyagushka-big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500562" y="3500438"/>
            <a:ext cx="2428875" cy="182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14283" y="1643051"/>
            <a:ext cx="64294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1714489"/>
            <a:ext cx="5715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1714488"/>
            <a:ext cx="64294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3429001"/>
            <a:ext cx="5715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3438" y="3500438"/>
            <a:ext cx="5715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65416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9900"/>
                </a:solidFill>
              </a:rPr>
              <a:t>Задание 7.</a:t>
            </a:r>
            <a:br>
              <a:rPr lang="ru-RU" sz="4000" dirty="0" smtClean="0">
                <a:solidFill>
                  <a:srgbClr val="0099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Дайте названия особо охраняемым природным территориям. В каком году они получили этот статус? Назовите три сходства между ними</a:t>
            </a:r>
            <a:endParaRPr lang="ru-RU" sz="31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J:\Новая папка\DSC01336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357430"/>
            <a:ext cx="4071966" cy="3451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efrik.info/wp-content/uploads/2010/12/DSCN195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2357430"/>
            <a:ext cx="4183063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283" y="2571744"/>
            <a:ext cx="64294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4876" y="2500306"/>
            <a:ext cx="5000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42876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9900"/>
                </a:solidFill>
              </a:rPr>
              <a:t>Задание 8.</a:t>
            </a:r>
            <a:br>
              <a:rPr lang="ru-RU" sz="4400" dirty="0" smtClean="0">
                <a:solidFill>
                  <a:srgbClr val="0099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  <a:latin typeface="+mn-lt"/>
              </a:rPr>
              <a:t>Назовите виды шмелей, встречающиеся на территории ООПТ "</a:t>
            </a:r>
            <a:r>
              <a:rPr lang="ru-RU" sz="3600" dirty="0" err="1" smtClean="0">
                <a:solidFill>
                  <a:srgbClr val="FFFF00"/>
                </a:solidFill>
                <a:latin typeface="+mn-lt"/>
              </a:rPr>
              <a:t>Ишутинская</a:t>
            </a:r>
            <a:r>
              <a:rPr lang="ru-RU" sz="3600" dirty="0" smtClean="0">
                <a:solidFill>
                  <a:srgbClr val="FFFF00"/>
                </a:solidFill>
                <a:latin typeface="+mn-lt"/>
              </a:rPr>
              <a:t>   гора</a:t>
            </a:r>
            <a:r>
              <a:rPr lang="ru-RU" sz="3600" dirty="0" smtClean="0">
                <a:solidFill>
                  <a:srgbClr val="FFFF00"/>
                </a:solidFill>
              </a:rPr>
              <a:t> "</a:t>
            </a:r>
            <a:r>
              <a:rPr lang="ru-RU" sz="3600" dirty="0" smtClean="0">
                <a:solidFill>
                  <a:srgbClr val="FFFF00"/>
                </a:solidFill>
                <a:latin typeface="+mn-lt"/>
              </a:rPr>
              <a:t> и занесённые в Красную Книгу РФ.</a:t>
            </a:r>
            <a:endParaRPr lang="ru-RU" sz="36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" name="Содержимое 3" descr="Шмель степной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321440" y="2250272"/>
            <a:ext cx="2500329" cy="285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Шмель плодовый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0298" y="4357694"/>
            <a:ext cx="342902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шмель лесной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29256" y="2428868"/>
            <a:ext cx="350046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7159" y="2571744"/>
            <a:ext cx="4286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7" y="4429132"/>
            <a:ext cx="5715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2643183"/>
            <a:ext cx="10001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734</TotalTime>
  <Words>349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Слайд 1</vt:lpstr>
      <vt:lpstr>Задание 1. Дайте название памятнику природы, изображённому на фотографиях. Где он располагается? Укажите статус, категорию, значение, профиль, общую площадь и дату создания. </vt:lpstr>
      <vt:lpstr>Задание 2. Назовите растения, занесённые  в Красную Книгу Тульской области и изображённые на фотографиях (название состоит из двух слов). Дать эколого- биологическую характеристику одному из видов (по выбору команды). </vt:lpstr>
      <vt:lpstr> Задание 3. Группа низших позвоночных класса круглоротых, образуют единственный отряд. Проходные морские и жилые озерные и речные формы; все- размножаются в пресной воде. Многие виды наружные паразиты  крупных рыб (в том числе лососей). Являются объектом промысла, употребляются в пищу. Некоторые виды стали редкими. Назовите это животное. Укажите, близ каких   ООПТ оно встречается. </vt:lpstr>
      <vt:lpstr>Задание 4. Назовите этот геологический памятник природы, место его расположения и расскажите легенды, связанные с ним.  </vt:lpstr>
      <vt:lpstr>Задание 5. Назовите этот цветок. Назовите его вид и ООПТ, на которой он произрастает.</vt:lpstr>
      <vt:lpstr>Задание 6. Соотнесите животное и класс. Дайте названия животным.</vt:lpstr>
      <vt:lpstr>Задание 7. Дайте названия особо охраняемым природным территориям. В каком году они получили этот статус? Назовите три сходства между ними</vt:lpstr>
      <vt:lpstr>Задание 8. Назовите виды шмелей, встречающиеся на территории ООПТ "Ишутинская   гора " и занесённые в Красную Книгу РФ.</vt:lpstr>
      <vt:lpstr>Задание 9. Отгадайте кроссворд и в выделенном вертикальном столбце прочитайте название одного из ООПТ.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СТАНЦИЯ  «ПРИРОДА КРАСИВОМЕЧЬЯ»</dc:title>
  <dc:creator>маша</dc:creator>
  <cp:lastModifiedBy>Admin</cp:lastModifiedBy>
  <cp:revision>74</cp:revision>
  <dcterms:created xsi:type="dcterms:W3CDTF">2012-12-15T08:55:15Z</dcterms:created>
  <dcterms:modified xsi:type="dcterms:W3CDTF">2019-10-29T14:55:48Z</dcterms:modified>
</cp:coreProperties>
</file>