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0" r:id="rId5"/>
    <p:sldId id="273" r:id="rId6"/>
    <p:sldId id="274" r:id="rId7"/>
    <p:sldId id="275" r:id="rId8"/>
    <p:sldId id="276" r:id="rId9"/>
    <p:sldId id="277" r:id="rId10"/>
    <p:sldId id="278" r:id="rId11"/>
    <p:sldId id="265" r:id="rId12"/>
    <p:sldId id="279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CC"/>
    <a:srgbClr val="FFFF00"/>
    <a:srgbClr val="9900CC"/>
    <a:srgbClr val="CC00FF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055411-7F15-44A0-8CD5-6AFC261956AB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B231C2-8143-4979-8D40-30EB1C09B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slow"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rgbClr val="376092"/>
          </a:solidFill>
          <a:effectLst>
            <a:reflection blurRad="12700" stA="28000" endPos="45000" dist="1000" dir="5400000" sy="-100000" algn="bl" rotWithShape="0"/>
          </a:effectLst>
          <a:latin typeface="Constantia" panose="02030602050306030303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5406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anose="02030602050306030303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5406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anose="02030602050306030303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anose="02030602050306030303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anose="02030602050306030303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800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err="1" smtClean="0">
                <a:solidFill>
                  <a:srgbClr val="0033CC"/>
                </a:solidFill>
                <a:latin typeface="Cambria" pitchFamily="18" charset="0"/>
              </a:rPr>
              <a:t>экологическИЙ</a:t>
            </a:r>
            <a:r>
              <a:rPr lang="ru-RU" i="1" dirty="0" smtClean="0">
                <a:solidFill>
                  <a:srgbClr val="0033CC"/>
                </a:solidFill>
                <a:latin typeface="Cambria" pitchFamily="18" charset="0"/>
              </a:rPr>
              <a:t> </a:t>
            </a:r>
            <a:r>
              <a:rPr lang="ru-RU" i="1" dirty="0" err="1" smtClean="0">
                <a:solidFill>
                  <a:srgbClr val="0033CC"/>
                </a:solidFill>
                <a:latin typeface="Cambria" pitchFamily="18" charset="0"/>
              </a:rPr>
              <a:t>биоринг</a:t>
            </a:r>
            <a:r>
              <a:rPr lang="ru-RU" i="1" dirty="0" smtClean="0">
                <a:solidFill>
                  <a:srgbClr val="0033CC"/>
                </a:solidFill>
                <a:latin typeface="Cambria" pitchFamily="18" charset="0"/>
              </a:rPr>
              <a:t>       </a:t>
            </a:r>
            <a:r>
              <a:rPr lang="ru-RU" sz="6000" i="1" dirty="0" smtClean="0">
                <a:solidFill>
                  <a:srgbClr val="0033CC"/>
                </a:solidFill>
                <a:latin typeface="Cambria" pitchFamily="18" charset="0"/>
              </a:rPr>
              <a:t>«По страницам Красной Книги»</a:t>
            </a:r>
            <a:r>
              <a:rPr lang="ru-RU" dirty="0" smtClean="0">
                <a:solidFill>
                  <a:srgbClr val="0033CC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0033CC"/>
                </a:solidFill>
                <a:latin typeface="Cambria" pitchFamily="18" charset="0"/>
              </a:rPr>
            </a:br>
            <a:endParaRPr lang="ru-RU" dirty="0" smtClean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Picture 4" descr="http://pt-zapovednik.ru/wp-content/uploads/2015/03/embl6-1000x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0" y="188639"/>
            <a:ext cx="4536506" cy="1959559"/>
          </a:xfrm>
          <a:prstGeom prst="rect">
            <a:avLst/>
          </a:prstGeom>
          <a:noFill/>
        </p:spPr>
      </p:pic>
      <p:pic>
        <p:nvPicPr>
          <p:cNvPr id="5" name="Рисунок 4" descr="http://redbooktula.ru/upload/resize_cache/iblock/fb6/305_250_0/fb695b7e6629d05af74e977f60a7606f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188641"/>
            <a:ext cx="268910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edbooktula.ru/upload/resize_cache/iblock/46c/190_190_1/46c2c94dd1e587cb51103c372b47a8c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260648"/>
            <a:ext cx="13525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redbooktula.ru/upload/resize_cache/iblock/0c9/190_190_1/0c9618a0d82c1d98090d9790f05af7c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09120"/>
            <a:ext cx="2664296" cy="21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redbooktula.ru/upload/resize_cache/iblock/3ce/305_250_0/3ce23ffa7897e9d45ab27e13c983fbc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2160" y="4509120"/>
            <a:ext cx="2905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redbooktula.ru/upload/resize_cache/iblock/65e/305_250_0/65e1b50c17d09b34e6d86901175d83fb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9" y="4509120"/>
            <a:ext cx="1656184" cy="215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 9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Определите вид, семейство и отряд данного животного. Дайте его </a:t>
            </a:r>
            <a:r>
              <a:rPr lang="ru-RU" sz="2700" dirty="0" err="1" smtClean="0">
                <a:solidFill>
                  <a:srgbClr val="002060"/>
                </a:solidFill>
              </a:rPr>
              <a:t>эколого</a:t>
            </a:r>
            <a:r>
              <a:rPr lang="ru-RU" sz="2700" dirty="0" smtClean="0">
                <a:solidFill>
                  <a:srgbClr val="002060"/>
                </a:solidFill>
              </a:rPr>
              <a:t>- биологическую характеристику (видеофрагмент)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 10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насекомые в мифах и легендах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назовите насекомых, о которых идёт речь в легендах. Какие их виды встречаются на территории </a:t>
            </a:r>
            <a:r>
              <a:rPr lang="ru-RU" sz="2000" dirty="0" err="1" smtClean="0">
                <a:solidFill>
                  <a:srgbClr val="FFC000"/>
                </a:solidFill>
              </a:rPr>
              <a:t>ефремовского</a:t>
            </a:r>
            <a:r>
              <a:rPr lang="ru-RU" sz="2000" dirty="0" smtClean="0">
                <a:solidFill>
                  <a:srgbClr val="FFC000"/>
                </a:solidFill>
              </a:rPr>
              <a:t> района?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lnSpcReduction="10000"/>
          </a:bodyPr>
          <a:lstStyle/>
          <a:p>
            <a:pPr algn="just">
              <a:buAutoNum type="arabicPeriod"/>
            </a:pPr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старинному преданию, эти насекомые стали особо почитаемы в народе потому, что в то время, когда на Голгофе совершалось искупление рода человеческого, они прилетели целым роем к распятому на кресте Христу и, выпив кровавый пот, выступивший на челе Иисуса Христа, пытались облегчить страдания Спасителя.</a:t>
            </a:r>
          </a:p>
          <a:p>
            <a:pPr algn="just">
              <a:buFont typeface="Arial" charset="0"/>
              <a:buAutoNum type="arabicPeriod"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ряде европейских стран даже в наше время этим насекомым приписывают магическую силу. Так, крестьяне в Италии убеждены, что если человек начинает хворать, значит, на него посмотрело оно . А жители горных долин Сардинии считают, что убить его или хотя бы прикоснуться к нему - значит, накликать на себя несчастье.</a:t>
            </a:r>
          </a:p>
          <a:p>
            <a:pPr algn="just">
              <a:buFont typeface="Arial" charset="0"/>
              <a:buAutoNum type="arabicPeriod"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старину ценили далеко не всех насекомых, однако отдельных особей считали истинными хранителями домашнего очага, благоприятным знаком на будущее. Конечно же, в категорию "домашних любимцев" попало и данное насекомое, песня которого олицетворяла покой и семейное благополучие.</a:t>
            </a:r>
          </a:p>
          <a:p>
            <a:pPr algn="just">
              <a:buFont typeface="Arial" charset="0"/>
              <a:buAutoNum type="arabicPeriod"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китайцев это насекомое — один из наиболее мощных символов бессмертия, и в давние времена богатые люди нередко хоронили своих покойников, положив им в рот кусок нефрита, на котором вырезано оно. Считалось, что это может сделать предка бессмертным, обеспечив ему хорошую загробную жизнь. Для живых цикада была символом долгой жизни, счастья и вечной молодости.</a:t>
            </a:r>
          </a:p>
          <a:p>
            <a:pPr>
              <a:buAutoNum type="arabicPeriod"/>
            </a:pPr>
            <a:endParaRPr lang="ru-RU" sz="1800" dirty="0">
              <a:effectLst/>
            </a:endParaRPr>
          </a:p>
        </p:txBody>
      </p:sp>
      <p:pic>
        <p:nvPicPr>
          <p:cNvPr id="4" name="Рисунок 3" descr="http://redbooktula.ru/upload/resize_cache/iblock/64b/190_190_1/64bd5db854b9ab842eadd76f4719502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12360" y="188640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edbooktula.ru/upload/resize_cache/iblock/04a/190_190_1/04af2a44a1e313fd259ac9c0690946f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1"/>
            <a:ext cx="936104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6561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ЗАДАНИЕ  11                                                           </a:t>
            </a:r>
            <a:r>
              <a:rPr lang="ru-RU" sz="3200" dirty="0" smtClean="0">
                <a:solidFill>
                  <a:srgbClr val="3333CC"/>
                </a:solidFill>
              </a:rPr>
              <a:t>ЧЬИ СЛЕДЫ НА СНЕГУ?</a:t>
            </a:r>
            <a:br>
              <a:rPr lang="ru-RU" sz="3200" dirty="0" smtClean="0">
                <a:solidFill>
                  <a:srgbClr val="3333CC"/>
                </a:solidFill>
              </a:rPr>
            </a:br>
            <a:r>
              <a:rPr lang="ru-RU" sz="2000" dirty="0" smtClean="0">
                <a:solidFill>
                  <a:srgbClr val="009900"/>
                </a:solidFill>
              </a:rPr>
              <a:t>Определите, следы  каких животных изображены  на  фото</a:t>
            </a:r>
            <a:r>
              <a:rPr lang="en-US" sz="2000" dirty="0" smtClean="0">
                <a:solidFill>
                  <a:srgbClr val="009900"/>
                </a:solidFill>
              </a:rPr>
              <a:t>;</a:t>
            </a:r>
            <a:r>
              <a:rPr lang="ru-RU" sz="2000" dirty="0" smtClean="0">
                <a:solidFill>
                  <a:srgbClr val="009900"/>
                </a:solidFill>
              </a:rPr>
              <a:t> среди них укажите занесённых в красную книгу и обитающих на территории </a:t>
            </a:r>
            <a:r>
              <a:rPr lang="ru-RU" sz="2000" dirty="0" err="1" smtClean="0">
                <a:solidFill>
                  <a:srgbClr val="009900"/>
                </a:solidFill>
              </a:rPr>
              <a:t>ефремовского</a:t>
            </a:r>
            <a:r>
              <a:rPr lang="ru-RU" sz="2000" dirty="0" smtClean="0">
                <a:solidFill>
                  <a:srgbClr val="009900"/>
                </a:solidFill>
              </a:rPr>
              <a:t> района</a:t>
            </a:r>
            <a:endParaRPr lang="ru-RU" sz="3200" dirty="0">
              <a:solidFill>
                <a:srgbClr val="009900"/>
              </a:solidFill>
            </a:endParaRPr>
          </a:p>
        </p:txBody>
      </p:sp>
      <p:pic>
        <p:nvPicPr>
          <p:cNvPr id="4" name="Picture 2" descr="Весна. Север. Волки. * Популярное оруж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993590"/>
            <a:ext cx="2016224" cy="1512168"/>
          </a:xfrm>
          <a:prstGeom prst="rect">
            <a:avLst/>
          </a:prstGeom>
          <a:noFill/>
        </p:spPr>
      </p:pic>
      <p:pic>
        <p:nvPicPr>
          <p:cNvPr id="5" name="Picture 4" descr="Лиса мышковала - Следы - Фауна - МОИ ФОТОГРАФИИ - ТАЙГА - МОЙ ДО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1988840"/>
            <a:ext cx="2160240" cy="1503201"/>
          </a:xfrm>
          <a:prstGeom prst="rect">
            <a:avLst/>
          </a:prstGeom>
          <a:noFill/>
        </p:spPr>
      </p:pic>
      <p:pic>
        <p:nvPicPr>
          <p:cNvPr id="6" name="Picture 2" descr="G:\Новая папка (3)\след-лос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1988840"/>
            <a:ext cx="2088232" cy="1498982"/>
          </a:xfrm>
          <a:prstGeom prst="rect">
            <a:avLst/>
          </a:prstGeom>
          <a:noFill/>
        </p:spPr>
      </p:pic>
      <p:pic>
        <p:nvPicPr>
          <p:cNvPr id="5124" name="Picture 4" descr="http://fs00.infourok.ru/images/doc/222/16702/1/img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5" y="3573016"/>
            <a:ext cx="2160240" cy="1480105"/>
          </a:xfrm>
          <a:prstGeom prst="rect">
            <a:avLst/>
          </a:prstGeom>
          <a:noFill/>
        </p:spPr>
      </p:pic>
      <p:pic>
        <p:nvPicPr>
          <p:cNvPr id="5126" name="Picture 6" descr="http://ukraine-fish.net/_fr/7/75763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8" y="3573016"/>
            <a:ext cx="2113200" cy="1512892"/>
          </a:xfrm>
          <a:prstGeom prst="rect">
            <a:avLst/>
          </a:prstGeom>
          <a:noFill/>
        </p:spPr>
      </p:pic>
      <p:pic>
        <p:nvPicPr>
          <p:cNvPr id="5128" name="Picture 8" descr="http://www.strannik-sergey.ru/2012/2/2012-04-02-Abramzevo-2/photos/2012-04-08-2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584" y="5157192"/>
            <a:ext cx="1874830" cy="1495401"/>
          </a:xfrm>
          <a:prstGeom prst="rect">
            <a:avLst/>
          </a:prstGeom>
          <a:noFill/>
        </p:spPr>
      </p:pic>
      <p:pic>
        <p:nvPicPr>
          <p:cNvPr id="5132" name="Picture 12" descr="http://www.alpfederation.ru/img/image/difr1/sigu_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96136" y="5157192"/>
            <a:ext cx="1982025" cy="148651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3528" y="1988840"/>
            <a:ext cx="9361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1988840"/>
            <a:ext cx="8640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4128" y="1988840"/>
            <a:ext cx="504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59833" y="3501009"/>
            <a:ext cx="504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96137" y="3501008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7584" y="5229200"/>
            <a:ext cx="2880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40153" y="5157192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" name="Рисунок 27" descr="http://image.shutterstock.com/z/stock-photo-wild-marmot-paw-tracks-in-the-snow-italian-alps-163526258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03848" y="5229200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3059832" y="5157192"/>
            <a:ext cx="5760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" name="Рисунок 24" descr="http://cs623922.vk.me/v623922579/1363b/uBW1Ll-0apo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3568" y="3573016"/>
            <a:ext cx="19442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611560" y="3573016"/>
            <a:ext cx="504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 12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найдите спрятавшихся пресмыкающихся, СОЕДИНИВ БУКВЫ ЛИНИЕЙ и определите их на фотографиях</a:t>
            </a:r>
            <a:endParaRPr lang="ru-RU" sz="2200" dirty="0">
              <a:solidFill>
                <a:srgbClr val="0070C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Ц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Ж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Ч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Ц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Ш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Ю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Ц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Щ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Э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Ч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Ч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Х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Ю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Ю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redbooktula.ru/upload/resize_cache/iblock/0d4/190_190_1/0d4eb79594692ed6d093c06907a36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2520280" cy="2160240"/>
          </a:xfrm>
          <a:prstGeom prst="rect">
            <a:avLst/>
          </a:prstGeom>
          <a:noFill/>
        </p:spPr>
      </p:pic>
      <p:pic>
        <p:nvPicPr>
          <p:cNvPr id="3076" name="Picture 4" descr="http://redbooktula.ru/upload/resize_cache/iblock/dd3/190_190_1/dd36750c7dbf43bf5e5fb55b9beb4a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21088"/>
            <a:ext cx="2910960" cy="2160240"/>
          </a:xfrm>
          <a:prstGeom prst="rect">
            <a:avLst/>
          </a:prstGeom>
          <a:noFill/>
        </p:spPr>
      </p:pic>
      <p:pic>
        <p:nvPicPr>
          <p:cNvPr id="3078" name="Picture 6" descr="http://redbooktula.ru/upload/resize_cache/iblock/1a4/190_190_1/1a45ee38839d5330454596225afede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21088"/>
            <a:ext cx="2865708" cy="21602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5536" y="3284984"/>
            <a:ext cx="8640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endParaRPr lang="ru-RU" sz="3200" dirty="0" smtClean="0">
              <a:latin typeface="Calibri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ru-RU" sz="3200" dirty="0" smtClean="0">
              <a:latin typeface="Calibri"/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4293096"/>
            <a:ext cx="10081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4293096"/>
            <a:ext cx="504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Спасибо за игру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289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</a:t>
            </a:r>
            <a:r>
              <a:rPr lang="ru-RU" sz="67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В КАКОМ ГОДУ БЫЛО  ПЕРВОЕ ИЗДАНИЕ КРАСНОЙ КНИГИ ТУЛЬСКОЙ ОБЛАСТИ? СКОЛЬКО ВИДОВ МЛЕКОПИТАЮЩИХ, ПТИЦ, РЕПТИЛИЙ, АМФИБИЙ И РЫБ ОНА ВКЛЮЧАЕТ В СЕБЯ? (КАЖДЫЙ КЛАСС ЖИВОТНЫХ УКАЗАТЬ ОТДЕЛЬНО).</a:t>
            </a:r>
            <a:endParaRPr lang="ru-RU" dirty="0"/>
          </a:p>
        </p:txBody>
      </p:sp>
      <p:pic>
        <p:nvPicPr>
          <p:cNvPr id="4" name="Содержимое 3" descr="http://sanatoriums-russia.ru/foto/image-4456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4149080"/>
            <a:ext cx="65055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uzlovaya.bezformata.ru/content/image1167279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1696444"/>
            <a:ext cx="2240477" cy="2376264"/>
          </a:xfrm>
          <a:prstGeom prst="rect">
            <a:avLst/>
          </a:prstGeom>
          <a:noFill/>
        </p:spPr>
      </p:pic>
      <p:pic>
        <p:nvPicPr>
          <p:cNvPr id="6148" name="Picture 4" descr="http://pt-zapovednik.ru/wp-content/uploads/2015/03/embl6-1000x4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844824"/>
            <a:ext cx="4752528" cy="20528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ЗАГАДКИ О растениях</a:t>
            </a:r>
            <a:endParaRPr lang="ru-RU" sz="3100" dirty="0"/>
          </a:p>
        </p:txBody>
      </p:sp>
      <p:pic>
        <p:nvPicPr>
          <p:cNvPr id="4" name="Содержимое 3" descr="детям загадки с ответами про цветы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6500285" y="910205"/>
            <a:ext cx="3333750" cy="165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196753"/>
          <a:ext cx="7632848" cy="5327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88"/>
                <a:gridCol w="3240360"/>
              </a:tblGrid>
              <a:tr h="115212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У занесённых снегом кочек,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 белой шапкой снеговой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Нашли мы маленький цветочек,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Полузамёрзший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чуть живой.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Нам запах свежести лесной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Приносит раннею весной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Цветок душистый, нежный,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кисти белоснежной.</a:t>
                      </a:r>
                      <a:endParaRPr lang="ru-RU" sz="1600" b="1" dirty="0"/>
                    </a:p>
                  </a:txBody>
                  <a:tcPr/>
                </a:tc>
              </a:tr>
              <a:tr h="310078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Прячет цветок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Сладкий медок.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в названье мед таится.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Догадались?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В полях пшеницы, ржи,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Растут чудесные цветы,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них неба цвет преобладает,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Скажи, как те цветы все называют?</a:t>
                      </a:r>
                    </a:p>
                  </a:txBody>
                  <a:tcPr/>
                </a:tc>
              </a:tr>
              <a:tr h="44536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Этот цветок ароматен, душист,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Стебель зелёный и узкий лист,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Шесть лепесточков бутон распускает,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подскажи, цветок называют?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Сделаем среди болота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Замечательное фото: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Живописная картинка -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Распустилась здесь... </a:t>
                      </a:r>
                      <a:endParaRPr lang="ru-RU" sz="1600" b="1" dirty="0"/>
                    </a:p>
                  </a:txBody>
                  <a:tcPr/>
                </a:tc>
              </a:tr>
              <a:tr h="310078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По легенде, мой цветок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Клады открывает.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Говорят, что раз в году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Чудо то бывает.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 скажу начистоту: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 вообще-то не цвету! 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Белая, жёлтая, красная,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Холод переносит прекрасно,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Сорок дней цветёт и пахнет,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цветок зовётся …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www.kutsaloyun.com/wp-content/uploads/2015/08/K%C4%B1rm%C4%B1z%C4%B1-Beyaz-Papatya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5733256"/>
            <a:ext cx="345638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8488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9900"/>
                </a:solidFill>
              </a:rPr>
              <a:t>Задание  3</a:t>
            </a:r>
            <a:br>
              <a:rPr lang="ru-RU" dirty="0" smtClean="0">
                <a:solidFill>
                  <a:srgbClr val="0099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  <a:latin typeface="Cambria" pitchFamily="18" charset="0"/>
              </a:rPr>
              <a:t>Дайте название памятнику природы, изображённому на фотографиях. Где он располагается? Укажите статус, категорию, значение, профиль, общую площадь и дату создания.</a:t>
            </a:r>
            <a:r>
              <a:rPr lang="ru-RU" sz="2700" dirty="0" smtClean="0">
                <a:solidFill>
                  <a:srgbClr val="FFFF00"/>
                </a:solidFill>
                <a:latin typeface="Cambria" pitchFamily="18" charset="0"/>
              </a:rPr>
              <a:t/>
            </a:r>
            <a:br>
              <a:rPr lang="ru-RU" sz="2700" dirty="0" smtClean="0">
                <a:solidFill>
                  <a:srgbClr val="FFFF00"/>
                </a:solidFill>
                <a:latin typeface="Cambria" pitchFamily="18" charset="0"/>
              </a:rPr>
            </a:br>
            <a:endParaRPr lang="ru-RU" sz="27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7" name="Содержимое 6" descr="http://redbooktula.ru/upload/resize_cache/iblock/b4e/305_250_0/b4ed79d18f24b4726a6923275b4bc335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348880"/>
            <a:ext cx="19240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geocaching.su/photos/areas/3376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2348880"/>
            <a:ext cx="4392488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geocaching.su/photos/areas/3377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4509120"/>
            <a:ext cx="25202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geocaching.su/photos/areas/3377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2348880"/>
            <a:ext cx="230425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менная дорога - фото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301208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980728"/>
            <a:ext cx="8786874" cy="2729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 4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3333CC"/>
                </a:solidFill>
              </a:rPr>
              <a:t>ДАТЬ НАЗВАНИЯ РЫБАМ И УКАЗАТЬ ОТРЯД</a:t>
            </a:r>
            <a:r>
              <a:rPr lang="ru-RU" sz="2700" dirty="0" smtClean="0"/>
              <a:t> </a:t>
            </a:r>
            <a:r>
              <a:rPr lang="ru-RU" sz="2700" dirty="0" smtClean="0">
                <a:solidFill>
                  <a:srgbClr val="3333CC"/>
                </a:solidFill>
              </a:rPr>
              <a:t>, К КОТОРОМУ ОНИ ОТНОСЯТСЯ. КАКОЙ ВИД Занесённый В КРАСНУЮ КНИГУ ТУЛЬСКОЙ ОБЛАСТИ обитает в </a:t>
            </a:r>
            <a:r>
              <a:rPr lang="ru-RU" sz="2700" dirty="0" err="1" smtClean="0">
                <a:solidFill>
                  <a:srgbClr val="3333CC"/>
                </a:solidFill>
              </a:rPr>
              <a:t>ефремовском</a:t>
            </a:r>
            <a:r>
              <a:rPr lang="ru-RU" sz="2700" dirty="0" smtClean="0">
                <a:solidFill>
                  <a:srgbClr val="3333CC"/>
                </a:solidFill>
              </a:rPr>
              <a:t> районе</a:t>
            </a:r>
            <a:endParaRPr lang="ru-RU" sz="2700" dirty="0">
              <a:solidFill>
                <a:srgbClr val="3333CC"/>
              </a:solidFill>
            </a:endParaRPr>
          </a:p>
        </p:txBody>
      </p:sp>
      <p:pic>
        <p:nvPicPr>
          <p:cNvPr id="10" name="Picture 2" descr="http://cnacck.ru/wp-content/uploads/2013/04/oku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2214554"/>
            <a:ext cx="2857520" cy="1863618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 descr="http://fion.ru/images/forum/9014c4033429a0df5f1b000ccb973fc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357430"/>
            <a:ext cx="2714644" cy="194564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 descr="http://mtdata.ru/u26/photo70AB/20569602676-0/origina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2285992"/>
            <a:ext cx="2786082" cy="2189064"/>
          </a:xfrm>
          <a:prstGeom prst="rect">
            <a:avLst/>
          </a:prstGeom>
          <a:noFill/>
        </p:spPr>
      </p:pic>
      <p:pic>
        <p:nvPicPr>
          <p:cNvPr id="14" name="Picture 2" descr="http://content.foto.mail.ru/mail/mak36996020/_answers/i-2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4357694"/>
            <a:ext cx="2571768" cy="2329148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 descr="http://agronavt.com/wp-content/uploads/wpclassifieds/2013/09/28/76097-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4714884"/>
            <a:ext cx="2673752" cy="191928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http://img.nicewall.ru/preview/wallpaper_18256_1920x1200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7554" y="4572008"/>
            <a:ext cx="2286016" cy="2132658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14282" y="2357431"/>
            <a:ext cx="2857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2285992"/>
            <a:ext cx="3571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2214555"/>
            <a:ext cx="11430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7" y="4786322"/>
            <a:ext cx="3571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7963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4714884"/>
            <a:ext cx="4219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4572008"/>
            <a:ext cx="7858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 5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3333CC"/>
                </a:solidFill>
              </a:rPr>
              <a:t>ЧЬЯ ЭТО ПЕСНЯ</a:t>
            </a:r>
            <a:r>
              <a:rPr lang="ru-RU" sz="4400" dirty="0" smtClean="0">
                <a:solidFill>
                  <a:srgbClr val="3333CC"/>
                </a:solidFill>
              </a:rPr>
              <a:t>?</a:t>
            </a:r>
            <a:br>
              <a:rPr lang="ru-RU" sz="4400" dirty="0" smtClean="0">
                <a:solidFill>
                  <a:srgbClr val="3333CC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Определите голоса птиц занесённых в красную книгу тульской области и обитающих на территории </a:t>
            </a:r>
            <a:r>
              <a:rPr lang="ru-RU" sz="1800" dirty="0" err="1" smtClean="0">
                <a:solidFill>
                  <a:srgbClr val="FFFF00"/>
                </a:solidFill>
              </a:rPr>
              <a:t>ефремовского</a:t>
            </a:r>
            <a:r>
              <a:rPr lang="ru-RU" sz="1800" dirty="0" smtClean="0">
                <a:solidFill>
                  <a:srgbClr val="FFFF00"/>
                </a:solidFill>
              </a:rPr>
              <a:t> района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boombob.ru/img/picture/Apr/21/ff4c7dd630044787f93710f40a847484/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132856"/>
            <a:ext cx="66247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 6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отгадайте ребусы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http://luntiki.ru/uploads/images/a/6/0/4/5/7e017d916c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12776"/>
            <a:ext cx="31683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luntiki.ru/uploads/images/1/0/1/6/5/2622dc04ba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1340768"/>
            <a:ext cx="38164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3.infourok.ru/uploads/ex/1127/00008656-445b6125/hello_html_m49828630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852937"/>
            <a:ext cx="367240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luntiki.ru/uploads/images/f/6/5/a/117/efb43e2e9f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2852936"/>
            <a:ext cx="2762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luntiki.ru/uploads/images/f/6/5/a/117/efb43e2e9f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725144"/>
            <a:ext cx="290626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борник ребусов о растениях, ребусы о цветах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92080" y="4581128"/>
            <a:ext cx="28384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556792"/>
            <a:ext cx="360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1565176"/>
            <a:ext cx="360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085184"/>
            <a:ext cx="360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3284984"/>
            <a:ext cx="576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284984"/>
            <a:ext cx="360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5013176"/>
            <a:ext cx="360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785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  7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3333CC"/>
                </a:solidFill>
              </a:rPr>
              <a:t>КАКОЕ ИЗ ЗЕМНОВОДНЫХ , ЗАНЕСЁННЫХ В КРАСНУЮ КНИГУ ВСТРЕЧАЕТСЯ НА ТЕРРИТОРИИ ЕФРЕМОВСКОГО РАЙОНА? ДАЙТЕ ЕМУ НАЗВАНИЕ</a:t>
            </a:r>
            <a:br>
              <a:rPr lang="ru-RU" sz="2700" dirty="0" smtClean="0">
                <a:solidFill>
                  <a:srgbClr val="3333CC"/>
                </a:solidFill>
              </a:rPr>
            </a:br>
            <a:endParaRPr lang="ru-RU" sz="2700" dirty="0">
              <a:solidFill>
                <a:srgbClr val="3333CC"/>
              </a:solidFill>
            </a:endParaRPr>
          </a:p>
        </p:txBody>
      </p:sp>
      <p:pic>
        <p:nvPicPr>
          <p:cNvPr id="4" name="Содержимое 3" descr="http://redbooktula.ru/upload/resize_cache/iblock/cbf/190_190_1/cbf02af8761240d84776afd0204a4ca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28575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edbooktula.ru/upload/resize_cache/iblock/6ef/190_190_1/6efa86efb3f0214d6e832fbaf1ee1da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214818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edbooktula.ru/upload/resize_cache/iblock/fd0/190_190_1/fd0f2745dd735896699118d8dad152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928802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5984" y="1857364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4286256"/>
            <a:ext cx="537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01090" y="2000240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 8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назовите </a:t>
            </a:r>
            <a:r>
              <a:rPr lang="ru-RU" sz="2000" dirty="0" err="1" smtClean="0">
                <a:solidFill>
                  <a:srgbClr val="0070C0"/>
                </a:solidFill>
              </a:rPr>
              <a:t>оопт</a:t>
            </a:r>
            <a:r>
              <a:rPr lang="ru-RU" sz="2000" dirty="0" smtClean="0">
                <a:solidFill>
                  <a:srgbClr val="0070C0"/>
                </a:solidFill>
              </a:rPr>
              <a:t> представленные на фото и соотнесите с местом их расположения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412775"/>
          <a:ext cx="8964488" cy="5184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1122"/>
                <a:gridCol w="2241122"/>
                <a:gridCol w="2142492"/>
                <a:gridCol w="2339752"/>
              </a:tblGrid>
              <a:tr h="17281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Село Шилово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Село Козье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Село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Круглово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 Деревня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Красногорье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Деревня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Ишутино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 Посёлок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Запрудненский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image00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12776"/>
            <a:ext cx="2232248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00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140969"/>
            <a:ext cx="2232248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redbooktula.ru/upload/resize_cache/iblock/375/305_250_0/37558bcb909d7aff20e2e62258167d6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4869160"/>
            <a:ext cx="223224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redbooktula.ru/upload/resize_cache/iblock/f6e/305_250_0/f6ea8800a20322a6e65103c29e2aaf3a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412776"/>
            <a:ext cx="22322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redbooktula.ru/upload/resize_cache/iblock/c01/305_250_0/c016080a1263ab7dbbf212a759c73f0b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4869160"/>
            <a:ext cx="22322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redbooktula.ru/upload/resize_cache/iblock/b4e/305_250_0/b4ed79d18f24b4726a6923275b4bc33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140968"/>
            <a:ext cx="2232248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95536" y="1556792"/>
            <a:ext cx="2160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284984"/>
            <a:ext cx="4320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941168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1484784"/>
            <a:ext cx="5760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3284984"/>
            <a:ext cx="504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4941168"/>
            <a:ext cx="5760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bbbbbbbbbbbbbbb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bbbbbbbbbbbbbbbb1</Template>
  <TotalTime>3429</TotalTime>
  <Words>346</Words>
  <Application>Microsoft Office PowerPoint</Application>
  <PresentationFormat>Экран (4:3)</PresentationFormat>
  <Paragraphs>172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bbbbbbbbbbbbbbbb1</vt:lpstr>
      <vt:lpstr>экологическИЙ биоринг       «По страницам Красной Книги» </vt:lpstr>
      <vt:lpstr>ЗАДАНИЕ  1 В КАКОМ ГОДУ БЫЛО  ПЕРВОЕ ИЗДАНИЕ КРАСНОЙ КНИГИ ТУЛЬСКОЙ ОБЛАСТИ? СКОЛЬКО ВИДОВ МЛЕКОПИТАЮЩИХ, ПТИЦ, РЕПТИЛИЙ, АМФИБИЙ И РЫБ ОНА ВКЛЮЧАЕТ В СЕБЯ? (КАЖДЫЙ КЛАСС ЖИВОТНЫХ УКАЗАТЬ ОТДЕЛЬНО).</vt:lpstr>
      <vt:lpstr>ЗАДАНИЕ  2 ЗАГАДКИ О растениях</vt:lpstr>
      <vt:lpstr>Задание  3 Дайте название памятнику природы, изображённому на фотографиях. Где он располагается? Укажите статус, категорию, значение, профиль, общую площадь и дату создания. </vt:lpstr>
      <vt:lpstr>ЗАДАНИЕ  4 ДАТЬ НАЗВАНИЯ РЫБАМ И УКАЗАТЬ ОТРЯД , К КОТОРОМУ ОНИ ОТНОСЯТСЯ. КАКОЙ ВИД Занесённый В КРАСНУЮ КНИГУ ТУЛЬСКОЙ ОБЛАСТИ обитает в ефремовском районе</vt:lpstr>
      <vt:lpstr>ЗАДАНИЕ  5 ЧЬЯ ЭТО ПЕСНЯ? Определите голоса птиц занесённых в красную книгу тульской области и обитающих на территории ефремовского района</vt:lpstr>
      <vt:lpstr>ЗАДАНИЕ  6 отгадайте ребусы</vt:lpstr>
      <vt:lpstr>ЗАДАНИЕ   7 КАКОЕ ИЗ ЗЕМНОВОДНЫХ , ЗАНЕСЁННЫХ В КРАСНУЮ КНИГУ ВСТРЕЧАЕТСЯ НА ТЕРРИТОРИИ ЕФРЕМОВСКОГО РАЙОНА? ДАЙТЕ ЕМУ НАЗВАНИЕ </vt:lpstr>
      <vt:lpstr>ЗАДАНИЕ  8 назовите оопт представленные на фото и соотнесите с местом их расположения</vt:lpstr>
      <vt:lpstr>ЗАДАНИЕ  9 Определите вид, семейство и отряд данного животного. Дайте его эколого- биологическую характеристику (видеофрагмент)</vt:lpstr>
      <vt:lpstr>ЗАДАНИЕ  10 насекомые в мифах и легендах назовите насекомых, о которых идёт речь в легендах. Какие их виды встречаются на территории ефремовского района?</vt:lpstr>
      <vt:lpstr>ЗАДАНИЕ  11                                                           ЧЬИ СЛЕДЫ НА СНЕГУ? Определите, следы  каких животных изображены  на  фото; среди них укажите занесённых в красную книгу и обитающих на территории ефремовского района</vt:lpstr>
      <vt:lpstr>ЗАДАНИЕ  12 найдите спрятавшихся пресмыкающихся, СОЕДИНИВ БУКВЫ ЛИНИЕЙ и определите их на фотографиях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279</cp:revision>
  <dcterms:created xsi:type="dcterms:W3CDTF">2014-05-04T15:29:53Z</dcterms:created>
  <dcterms:modified xsi:type="dcterms:W3CDTF">2019-10-29T14:44:21Z</dcterms:modified>
</cp:coreProperties>
</file>