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58" r:id="rId5"/>
    <p:sldId id="269" r:id="rId6"/>
    <p:sldId id="270" r:id="rId7"/>
    <p:sldId id="271" r:id="rId8"/>
    <p:sldId id="259" r:id="rId9"/>
    <p:sldId id="272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5" autoAdjust="0"/>
    <p:restoredTop sz="96433" autoAdjust="0"/>
  </p:normalViewPr>
  <p:slideViewPr>
    <p:cSldViewPr snapToGrid="0">
      <p:cViewPr varScale="1">
        <p:scale>
          <a:sx n="65" d="100"/>
          <a:sy n="65" d="100"/>
        </p:scale>
        <p:origin x="-12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1.bp.blogspot.com/-dRQjJOQuYAI/VDOIX-__BDI/AAAAAAAAAHA/odE_oteCvXo/s1600/%D0%91%D0%B5%D0%B7%D1%8B%D0%BC%D1%8F%D0%BD%D0%BD%D1%8B%D0%B9.bmp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4.bp.blogspot.com/-dvJJzNaximM/VDOILD6LSJI/AAAAAAAAAG4/ovx7lSc9SeU/s1600/%D0%91%D0%B5%D0%B7%D1%8B%D0%BC%D1%8F%D0%BD%D0%BD%D1%8B%D0%B9.bmp" TargetMode="External"/><Relationship Id="rId11" Type="http://schemas.openxmlformats.org/officeDocument/2006/relationships/image" Target="../media/image10.jpeg"/><Relationship Id="rId5" Type="http://schemas.openxmlformats.org/officeDocument/2006/relationships/image" Target="../media/image6.jpeg"/><Relationship Id="rId10" Type="http://schemas.openxmlformats.org/officeDocument/2006/relationships/image" Target="../media/image9.jpeg"/><Relationship Id="rId4" Type="http://schemas.openxmlformats.org/officeDocument/2006/relationships/hyperlink" Target="http://2.bp.blogspot.com/-yuw7p79soR4/VDOH6utKqZI/AAAAAAAAAGw/RPAXaHewAUg/s1600/%D0%91%D0%B5%D0%B7%D1%8B%D0%BC%D1%8F%D0%BD%D0%BD%D1%8B%D0%B9.bmp" TargetMode="Externa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5528" y="318655"/>
            <a:ext cx="858981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0099"/>
                </a:solidFill>
                <a:latin typeface="Monotype Corsiva" pitchFamily="66" charset="0"/>
              </a:rPr>
              <a:t>Районная интеллектуальная игра для учащихся 5- 10 классов                               </a:t>
            </a:r>
            <a:r>
              <a:rPr lang="ru-RU" sz="7200" b="1" dirty="0" smtClean="0">
                <a:solidFill>
                  <a:srgbClr val="FF0000"/>
                </a:solidFill>
                <a:latin typeface="Monotype Corsiva" pitchFamily="66" charset="0"/>
              </a:rPr>
              <a:t>«Экология и мы»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, </a:t>
            </a:r>
          </a:p>
          <a:p>
            <a:pPr algn="ctr"/>
            <a:r>
              <a:rPr lang="ru-RU" sz="4800" b="1" dirty="0" smtClean="0">
                <a:solidFill>
                  <a:srgbClr val="000099"/>
                </a:solidFill>
                <a:latin typeface="Monotype Corsiva" pitchFamily="66" charset="0"/>
              </a:rPr>
              <a:t>посвященная Году экологии</a:t>
            </a:r>
          </a:p>
          <a:p>
            <a:pPr algn="ctr"/>
            <a:endParaRPr lang="ru-RU" sz="4800" b="1" dirty="0" smtClean="0">
              <a:solidFill>
                <a:srgbClr val="000099"/>
              </a:solidFill>
              <a:latin typeface="Monotype Corsiva" pitchFamily="66" charset="0"/>
            </a:endParaRPr>
          </a:p>
          <a:p>
            <a:pPr algn="r"/>
            <a:r>
              <a:rPr lang="ru-RU" sz="2800" b="1" i="1" dirty="0" smtClean="0"/>
              <a:t>Нельзя допустить, чтобы люди</a:t>
            </a:r>
            <a:endParaRPr lang="ru-RU" sz="2800" b="1" dirty="0" smtClean="0"/>
          </a:p>
          <a:p>
            <a:pPr algn="r"/>
            <a:r>
              <a:rPr lang="ru-RU" sz="2800" b="1" i="1" dirty="0" smtClean="0"/>
              <a:t>направляли на свое уничтожение</a:t>
            </a:r>
            <a:endParaRPr lang="ru-RU" sz="2800" b="1" dirty="0" smtClean="0"/>
          </a:p>
          <a:p>
            <a:pPr algn="r"/>
            <a:r>
              <a:rPr lang="ru-RU" sz="2800" b="1" i="1" dirty="0" smtClean="0"/>
              <a:t>те силы природы, которые они</a:t>
            </a:r>
            <a:endParaRPr lang="ru-RU" sz="2800" b="1" dirty="0" smtClean="0"/>
          </a:p>
          <a:p>
            <a:pPr algn="r"/>
            <a:r>
              <a:rPr lang="ru-RU" sz="2800" b="1" i="1" dirty="0" smtClean="0"/>
              <a:t>сумели открыть и покорить.</a:t>
            </a:r>
            <a:endParaRPr lang="ru-RU" sz="2800" b="1" dirty="0" smtClean="0"/>
          </a:p>
          <a:p>
            <a:pPr algn="r"/>
            <a:r>
              <a:rPr lang="ru-RU" sz="2800" b="1" i="1" dirty="0" smtClean="0"/>
              <a:t>Ф. </a:t>
            </a:r>
            <a:r>
              <a:rPr lang="ru-RU" sz="2800" b="1" i="1" dirty="0" err="1" smtClean="0"/>
              <a:t>Жолио-Кюри</a:t>
            </a:r>
            <a:endParaRPr lang="ru-RU" sz="2800" b="1" dirty="0" smtClean="0"/>
          </a:p>
          <a:p>
            <a:pPr algn="r"/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23966" y="689141"/>
            <a:ext cx="709200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Название презентации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38785" y="1745883"/>
            <a:ext cx="4572000" cy="23529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ru-RU" sz="2000" dirty="0">
                <a:cs typeface="Times New Roman" panose="02020603050405020304" pitchFamily="18" charset="0"/>
              </a:rPr>
              <a:t>пункт первый презентации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ru-RU" sz="2000" dirty="0">
                <a:cs typeface="Times New Roman" panose="02020603050405020304" pitchFamily="18" charset="0"/>
              </a:rPr>
              <a:t>пункт второй презентации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ru-RU" sz="2000" dirty="0">
                <a:cs typeface="Times New Roman" panose="02020603050405020304" pitchFamily="18" charset="0"/>
              </a:rPr>
              <a:t>пункт третий презентации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ru-RU" sz="2000" dirty="0">
                <a:cs typeface="Times New Roman" panose="02020603050405020304" pitchFamily="18" charset="0"/>
              </a:rPr>
              <a:t>пункт четвертый презентации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ru-RU" sz="2000" dirty="0">
                <a:cs typeface="Times New Roman" panose="02020603050405020304" pitchFamily="18" charset="0"/>
              </a:rPr>
              <a:t>пункт пятый презентации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999" y="159026"/>
            <a:ext cx="8874723" cy="6520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23965" y="251791"/>
            <a:ext cx="72586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ЗАДАНИЕ  1</a:t>
            </a:r>
            <a:endParaRPr lang="en-US" sz="4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035" y="4081668"/>
            <a:ext cx="8617074" cy="2485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8684" y="874642"/>
            <a:ext cx="7065386" cy="306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9026" y="212035"/>
            <a:ext cx="8812695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ЗАДАНИЕ  </a:t>
            </a:r>
            <a:r>
              <a:rPr lang="en-US" sz="4000" b="1" dirty="0" smtClean="0">
                <a:solidFill>
                  <a:srgbClr val="FF0000"/>
                </a:solidFill>
                <a:latin typeface="Cambria" pitchFamily="18" charset="0"/>
              </a:rPr>
              <a:t>2</a:t>
            </a:r>
          </a:p>
          <a:p>
            <a:pPr algn="ctr"/>
            <a:r>
              <a:rPr lang="ru-RU" sz="2000" b="1" u="sng" dirty="0" smtClean="0">
                <a:solidFill>
                  <a:srgbClr val="000099"/>
                </a:solidFill>
              </a:rPr>
              <a:t>«Человек и  окружающая среда» </a:t>
            </a:r>
            <a:endParaRPr lang="ru-RU" sz="2000" dirty="0" smtClean="0">
              <a:solidFill>
                <a:srgbClr val="000099"/>
              </a:solidFill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Человек своей деятельностью  часто губительно воздействует на природу. Заводы, фабрики, транспорт, города являются причинами обострившихся экологических проблем.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Командам предлагается выполнить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тест «Воздействие человека на окружающую среду».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Основным источником возникновения парникового эффекта является:</a:t>
            </a:r>
            <a:endParaRPr lang="ru-RU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топливная промышленность, Б) металлургическая промышленность,  В) химическая промышленность, Г) сельское хозяйство.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Причиной разрушения озонового является увеличение концентрации в атмосфере: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углекислого газа, Б) сернистого газа, В)  фреонов,  Г)  метана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Причиной возникновения кислотных осадков является увеличение концентрации в атмосфере: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А) углекислого газа, Б) сернистого газа, В)  фреонов, Г)  метана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Одним из последствий загрязнения водоема нефтью и нефтепродуктами является: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А) заболачивание водоема,  Б) нарушение газообмена, В) затруднение проникновения солнечного света, Г) рост сине-зеленых водорослей.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Причиной возникновения парникового эффекта является увеличение концентрации в атмосфере: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А) углекислого газа, Б) сернистого газа, В)  фреонов, Г)  метана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Впервые озоновая дыра была замечена над:</a:t>
            </a:r>
            <a:endParaRPr lang="ru-RU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Антарктидой, Б) Африкой,  В) Европой, Г) Северным Ледовитым океаном.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. Причиной </a:t>
            </a:r>
            <a:r>
              <a:rPr lang="ru-RU" sz="1600" b="1" i="1" u="sng" dirty="0" err="1" smtClean="0">
                <a:latin typeface="Times New Roman" pitchFamily="18" charset="0"/>
                <a:cs typeface="Times New Roman" pitchFamily="18" charset="0"/>
              </a:rPr>
              <a:t>закисления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 водоема является:</a:t>
            </a:r>
            <a:endParaRPr lang="ru-RU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нефтяное загрязнение, Б) промышленные выбросы, содержащие сернистый газ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 промышленные выбросы, содержащие углекислый газ, Г) смыв с полей минеральных удобрений.</a:t>
            </a:r>
          </a:p>
          <a:p>
            <a:endParaRPr lang="en-US" sz="14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en-US" sz="14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en-US" sz="14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23966" y="251791"/>
            <a:ext cx="71658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ЗАДАНИЕ  3</a:t>
            </a:r>
            <a:endParaRPr lang="ru-RU" sz="4000" b="1" dirty="0" smtClean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" y="450573"/>
            <a:ext cx="86139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</a:pPr>
            <a:endParaRPr lang="en-US" sz="2000" dirty="0" smtClean="0">
              <a:cs typeface="Times New Roman" panose="02020603050405020304" pitchFamily="18" charset="0"/>
            </a:endParaRPr>
          </a:p>
          <a:p>
            <a:pPr algn="ctr"/>
            <a:r>
              <a:rPr lang="ru-RU" sz="3600" b="1" u="sng" dirty="0" smtClean="0">
                <a:solidFill>
                  <a:srgbClr val="000099"/>
                </a:solidFill>
                <a:latin typeface="Constantia" pitchFamily="18" charset="0"/>
              </a:rPr>
              <a:t> Головоломка «Дерево»</a:t>
            </a:r>
            <a:endParaRPr lang="ru-RU" sz="3600" b="1" dirty="0" smtClean="0">
              <a:solidFill>
                <a:srgbClr val="000099"/>
              </a:solidFill>
              <a:latin typeface="Constantia" pitchFamily="18" charset="0"/>
            </a:endParaRPr>
          </a:p>
          <a:p>
            <a:pPr algn="ctr"/>
            <a:r>
              <a:rPr lang="ru-RU" sz="2400" b="1" dirty="0" smtClean="0">
                <a:latin typeface="Constantia" pitchFamily="18" charset="0"/>
              </a:rPr>
              <a:t>На рисунке зашифрована пословица о бережном отношении к окружающему миру. Расшифруйте ее. </a:t>
            </a:r>
          </a:p>
          <a:p>
            <a:pPr algn="ctr"/>
            <a:r>
              <a:rPr lang="ru-RU" sz="2400" b="1" dirty="0" smtClean="0">
                <a:latin typeface="Constantia" pitchFamily="18" charset="0"/>
              </a:rPr>
              <a:t> 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endParaRPr lang="ru-RU" sz="2000" dirty="0"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http://bio.1september.ru/2004/11/1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6765" y="2305879"/>
            <a:ext cx="5804452" cy="4306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1548" y="225287"/>
            <a:ext cx="86801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ЗАДАНИЕ  4</a:t>
            </a:r>
            <a:endParaRPr lang="en-US" sz="40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Cambria" pitchFamily="18" charset="0"/>
              </a:rPr>
              <a:t>Нужно в правильном порядке расставить надписи: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4800" y="1272209"/>
            <a:ext cx="8653670" cy="5711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Вмешательство человека в природу часто дает неожиданный и крайне нежелательный эффект. Рассмотрим это на примере строительства в Египте </a:t>
            </a:r>
            <a:r>
              <a:rPr lang="ru-RU" b="1" dirty="0" err="1" smtClean="0"/>
              <a:t>Асуанской</a:t>
            </a:r>
            <a:r>
              <a:rPr lang="ru-RU" b="1" dirty="0" smtClean="0"/>
              <a:t> гидроэлектростанции. </a:t>
            </a:r>
          </a:p>
          <a:p>
            <a:pPr algn="just"/>
            <a:r>
              <a:rPr lang="ru-RU" b="1" dirty="0" smtClean="0">
                <a:solidFill>
                  <a:srgbClr val="000099"/>
                </a:solidFill>
              </a:rPr>
              <a:t>Расположите приведенные факты в логической последовательности. </a:t>
            </a:r>
          </a:p>
          <a:p>
            <a:pPr algn="just"/>
            <a:r>
              <a:rPr lang="ru-RU" b="1" dirty="0" smtClean="0"/>
              <a:t>1. Великий Нил, разливаясь, удобрял илом крестьянские поля. </a:t>
            </a:r>
          </a:p>
          <a:p>
            <a:pPr algn="just"/>
            <a:r>
              <a:rPr lang="ru-RU" b="1" dirty="0" smtClean="0"/>
              <a:t>2. В стоячей воде водохранилища размножились паразиты, и люди стали страдать от малярии и кишечных болезней. </a:t>
            </a:r>
          </a:p>
          <a:p>
            <a:pPr algn="just"/>
            <a:r>
              <a:rPr lang="ru-RU" b="1" dirty="0" smtClean="0"/>
              <a:t>3. Нил приносил ил в Средиземное море, и к устью реки подходили стаи рыбы, которую ловили рыбаки. </a:t>
            </a:r>
          </a:p>
          <a:p>
            <a:pPr algn="just"/>
            <a:r>
              <a:rPr lang="ru-RU" b="1" dirty="0" smtClean="0"/>
              <a:t>4. </a:t>
            </a:r>
            <a:r>
              <a:rPr lang="ru-RU" b="1" dirty="0" err="1" smtClean="0"/>
              <a:t>Асуанская</a:t>
            </a:r>
            <a:r>
              <a:rPr lang="ru-RU" b="1" dirty="0" smtClean="0"/>
              <a:t> плотина перегородила реку, и возникло водохранилище. </a:t>
            </a:r>
          </a:p>
          <a:p>
            <a:pPr algn="just"/>
            <a:r>
              <a:rPr lang="ru-RU" b="1" dirty="0" smtClean="0"/>
              <a:t>5. Разливы Нила прекратились, и крестьянские поля без плодородного ила перестали кормить крестьян. </a:t>
            </a:r>
          </a:p>
          <a:p>
            <a:pPr algn="just"/>
            <a:r>
              <a:rPr lang="ru-RU" b="1" dirty="0" smtClean="0"/>
              <a:t>6. Рыба перестала подходить к устью реки за кормом, и тысячи рыбаков разорились. </a:t>
            </a:r>
          </a:p>
          <a:p>
            <a:pPr algn="just"/>
            <a:r>
              <a:rPr lang="ru-RU" b="1" dirty="0" smtClean="0"/>
              <a:t>7. Люди построили плотину, перегородившую реку, и стали получать электроэнергию. </a:t>
            </a:r>
          </a:p>
          <a:p>
            <a:pPr algn="just"/>
            <a:r>
              <a:rPr lang="ru-RU" b="1" dirty="0" smtClean="0"/>
              <a:t>8. Пришлось построить туковые заводы для крестьянских полей. </a:t>
            </a:r>
          </a:p>
          <a:p>
            <a:pPr algn="just"/>
            <a:r>
              <a:rPr lang="ru-RU" b="1" dirty="0" smtClean="0"/>
              <a:t>9. Туковые заводы потребляют много электроэнергии. </a:t>
            </a:r>
          </a:p>
          <a:p>
            <a:pPr algn="just"/>
            <a:r>
              <a:rPr lang="ru-RU" b="1" dirty="0" smtClean="0"/>
              <a:t>10. Перечисленные экологические нарушения, вызванные строительством </a:t>
            </a:r>
            <a:r>
              <a:rPr lang="ru-RU" b="1" dirty="0" err="1" smtClean="0"/>
              <a:t>Асуанской</a:t>
            </a:r>
            <a:r>
              <a:rPr lang="ru-RU" b="1" dirty="0" smtClean="0"/>
              <a:t> ГЭС, достаточно серьезны, но не возникнет ли новых проблем? </a:t>
            </a:r>
            <a:endParaRPr lang="ru-RU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04800" y="172278"/>
            <a:ext cx="84813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ЗАДАНИЕ  5</a:t>
            </a:r>
          </a:p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Cambria" pitchFamily="18" charset="0"/>
              </a:rPr>
              <a:t>ЧТО ОБОЗНАЧАЮТ ЭТИ ЭКОЛОГИЧЕСКИЕ ЗНАКИ?</a:t>
            </a:r>
            <a:endParaRPr lang="en-US" sz="2000" b="1" dirty="0" smtClean="0">
              <a:solidFill>
                <a:srgbClr val="000099"/>
              </a:solidFill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4963" y="1364974"/>
            <a:ext cx="2571819" cy="2571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 descr="http://2.bp.blogspot.com/-yuw7p79soR4/VDOH6utKqZI/AAAAAAAAAGw/RPAXaHewAUg/s1600/%D0%91%D0%B5%D0%B7%D1%8B%D0%BC%D1%8F%D0%BD%D0%BD%D1%8B%D0%B9.bmp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6626" y="1378226"/>
            <a:ext cx="2093844" cy="259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4.bp.blogspot.com/-dvJJzNaximM/VDOILD6LSJI/AAAAAAAAAG4/ovx7lSc9SeU/s1600/%D0%91%D0%B5%D0%B7%D1%8B%D0%BC%D1%8F%D0%BD%D0%BD%D1%8B%D0%B9.bmp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5318" y="4075927"/>
            <a:ext cx="2501707" cy="256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1.bp.blogspot.com/-dRQjJOQuYAI/VDOIX-__BDI/AAAAAAAAAHA/odE_oteCvXo/s1600/%D0%91%D0%B5%D0%B7%D1%8B%D0%BC%D1%8F%D0%BD%D0%BD%D1%8B%D0%B9.bmp">
            <a:hlinkClick r:id="rId8"/>
          </p:cNvPr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39339" y="4134679"/>
            <a:ext cx="2266121" cy="242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414051" y="1391478"/>
            <a:ext cx="2537997" cy="260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644348" y="4174436"/>
            <a:ext cx="2491408" cy="2292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238540" y="1325217"/>
            <a:ext cx="4638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  <a:effectLst/>
              </a:rPr>
              <a:t>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99"/>
              </a:soli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539" y="1272209"/>
            <a:ext cx="4373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57460" y="1258956"/>
            <a:ext cx="5433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9026" y="4041913"/>
            <a:ext cx="4903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80522" y="3949148"/>
            <a:ext cx="5830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56242" y="3909391"/>
            <a:ext cx="6626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6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23966" y="159026"/>
            <a:ext cx="76164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ЗАДАНИЕ  6</a:t>
            </a: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Cambria" pitchFamily="18" charset="0"/>
              </a:rPr>
              <a:t>Экологическая ситуация</a:t>
            </a:r>
            <a:endParaRPr lang="en-US" sz="3200" b="1" dirty="0" smtClean="0">
              <a:solidFill>
                <a:srgbClr val="000099"/>
              </a:solidFill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38785" y="1745883"/>
            <a:ext cx="4572000" cy="5062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endParaRPr lang="ru-RU" sz="2000" dirty="0"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026" y="1563756"/>
            <a:ext cx="8799444" cy="1802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 descr="040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50296" y="3419061"/>
            <a:ext cx="4121426" cy="323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23966" y="198782"/>
            <a:ext cx="745501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ЗАДАНИЕ  7</a:t>
            </a:r>
            <a:endParaRPr lang="ru-RU" sz="40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1878" y="834887"/>
            <a:ext cx="752890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ru-RU" sz="3200" b="1" u="sng" dirty="0" smtClean="0">
                <a:solidFill>
                  <a:srgbClr val="000099"/>
                </a:solidFill>
                <a:latin typeface="Constantia" pitchFamily="18" charset="0"/>
              </a:rPr>
              <a:t>Экологический ребус</a:t>
            </a:r>
            <a:endParaRPr lang="ru-RU" sz="3200" b="1" dirty="0" smtClean="0">
              <a:solidFill>
                <a:srgbClr val="000099"/>
              </a:solidFill>
              <a:latin typeface="Constantia" pitchFamily="18" charset="0"/>
            </a:endParaRPr>
          </a:p>
          <a:p>
            <a:pPr algn="ctr"/>
            <a:r>
              <a:rPr lang="ru-RU" sz="2000" b="1" dirty="0" smtClean="0"/>
              <a:t> </a:t>
            </a:r>
          </a:p>
          <a:p>
            <a:pPr marL="342900" indent="-342900" algn="ctr">
              <a:lnSpc>
                <a:spcPct val="150000"/>
              </a:lnSpc>
              <a:buFont typeface="+mj-lt"/>
              <a:buAutoNum type="arabicParenR"/>
            </a:pPr>
            <a:endParaRPr lang="ru-RU" sz="2000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http://bio.1september.ru/2004/11/8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530" y="1606646"/>
            <a:ext cx="8799444" cy="478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23966" y="1"/>
            <a:ext cx="69273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itchFamily="18" charset="0"/>
              </a:rPr>
              <a:t>ЗАДАНИЕ  8</a:t>
            </a:r>
          </a:p>
          <a:p>
            <a:pPr algn="ctr"/>
            <a:r>
              <a:rPr lang="ru-RU" sz="2000" b="1" dirty="0" smtClean="0">
                <a:solidFill>
                  <a:srgbClr val="000099"/>
                </a:solidFill>
                <a:latin typeface="Cambria" pitchFamily="18" charset="0"/>
              </a:rPr>
              <a:t>РЕШИТЕ ЭКОЛОГИЧЕСКИЕ ЗАДАЧИ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8782" y="954157"/>
            <a:ext cx="8772939" cy="6953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/>
              <a:t>1.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результате аварии на Чернобыльской АЭС пострадала территория СССР с населением 17млн. чел. Сколько процентов населения пострадало, если в СССР насчитывалось 290 млн. чел?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Мировые запасы нефти составляют 500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т. Через сколько лет человечество лишится этого ресурса, если ежегодно тратится 1,5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 в год?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В развитых странах городской житель использует 300 - 400 литров воды в сутки. Рассчитайте, сколько тратит воды городской житель в год.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 Известно, что заводская труба высотой 250 м обеспечивает рассеивание пылевых загрязнений в радиусе 75 км от завода, находящегося в Нижнем Новгороде. Какова высота заводской трубы, если загрязнения достигают г. Уреня, что в 210 км от Нижнего Новгорода?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5. Доказано, что процесс опустынивания (обеднения) земель протекает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вмире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со скоростью 7 кв.км в час. За какое время возможно полное опустынивание планеты, если площадь суши Земли - 148 940 тыс. кв. км?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6. Каждый горожанин оставляет после себя 262 кг мусора в год. Сколько мусора за один год отправят на мусорную свалку жильцы дома номер 3 по улице Текстилей города Ногинска, если известно, что жильцов в доме 312?</a:t>
            </a:r>
          </a:p>
          <a:p>
            <a:pPr lvl="0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</a:pPr>
            <a:endParaRPr 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1477</TotalTime>
  <Words>762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Admin</cp:lastModifiedBy>
  <cp:revision>150</cp:revision>
  <dcterms:created xsi:type="dcterms:W3CDTF">2013-11-19T05:52:05Z</dcterms:created>
  <dcterms:modified xsi:type="dcterms:W3CDTF">2019-10-29T14:30:59Z</dcterms:modified>
</cp:coreProperties>
</file>