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72" r:id="rId4"/>
    <p:sldId id="288" r:id="rId5"/>
    <p:sldId id="280" r:id="rId6"/>
    <p:sldId id="273" r:id="rId7"/>
    <p:sldId id="289" r:id="rId8"/>
    <p:sldId id="274" r:id="rId9"/>
    <p:sldId id="294" r:id="rId10"/>
    <p:sldId id="290" r:id="rId11"/>
    <p:sldId id="292" r:id="rId12"/>
    <p:sldId id="293" r:id="rId13"/>
    <p:sldId id="29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03" autoAdjust="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F004E-3844-4F79-8CA2-47891664E915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F51FB-FAB0-4A07-97E3-A64498A40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B16D6-4F48-4F03-8932-B054B73AB28F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F6E0E-9AEE-4A09-9312-8A1A9B3D6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5B2D7-8467-4399-A20D-362019147BAF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04766-4301-4128-A56B-552598661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EEE4A-7934-4AA4-8AAD-A0BF04C32C37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A4EC9-7023-491B-BA3C-34FBA22B3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5E77A-C1A5-4676-BAA2-82B6D4E5005D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32E62-BD0F-496D-B245-CD47CA2B9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E472-1E0F-4E5C-B2B5-DDD95526751B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FF35D-3222-4F2C-9C9C-203B38C57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51B17-33F5-4EF9-972E-5AF57ACEACD1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ED6C-C803-471B-BB6A-7E488275B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B58B8-957E-48AA-B181-9419F160EEDD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18CFE-1E2E-4B50-B6FB-DACDBF63D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7B336-A42F-4B1E-A5D8-C58FF1AD6BCC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BC3E5-4781-4981-AFCB-019B2996A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78289-B549-4AD5-B25D-A73320F85AF3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C24A1-B28D-4906-9229-8979483E6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09BCD-6352-473E-8A1F-7FAEA387239E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E99B6-08BC-4786-B833-8DD2143CF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C5940C-177E-4994-AB9D-38E92AD64959}" type="datetimeFigureOut">
              <a:rPr lang="ru-RU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4CE33F-E80D-4866-AAEC-B6F907371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Блок-схема: документ 11"/>
          <p:cNvSpPr/>
          <p:nvPr userDrawn="1"/>
        </p:nvSpPr>
        <p:spPr>
          <a:xfrm>
            <a:off x="0" y="0"/>
            <a:ext cx="9144000" cy="981075"/>
          </a:xfrm>
          <a:prstGeom prst="flowChartDocumen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документ 12"/>
          <p:cNvSpPr/>
          <p:nvPr userDrawn="1"/>
        </p:nvSpPr>
        <p:spPr>
          <a:xfrm flipH="1" flipV="1">
            <a:off x="0" y="5876925"/>
            <a:ext cx="9144000" cy="981075"/>
          </a:xfrm>
          <a:prstGeom prst="flowChartDocumen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4" name="Рисунок 13" descr="snegir_5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180975" y="4508500"/>
            <a:ext cx="23558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800">
                <a:solidFill>
                  <a:srgbClr val="7F7F7F"/>
                </a:solidFill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Группа 3"/>
          <p:cNvGrpSpPr>
            <a:grpSpLocks/>
          </p:cNvGrpSpPr>
          <p:nvPr/>
        </p:nvGrpSpPr>
        <p:grpSpPr bwMode="auto">
          <a:xfrm>
            <a:off x="1116013" y="500041"/>
            <a:ext cx="7813705" cy="5355874"/>
            <a:chOff x="1115616" y="2489301"/>
            <a:chExt cx="7774067" cy="399563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489301"/>
              <a:ext cx="7165477" cy="23190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8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0" b="1" dirty="0" smtClean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Птичья </a:t>
              </a:r>
              <a:r>
                <a:rPr lang="ru-RU" sz="8000" b="1" dirty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столовая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27618" y="5313923"/>
              <a:ext cx="4762065" cy="11710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Социальный проект </a:t>
              </a:r>
              <a:r>
                <a:rPr lang="ru-RU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1 «</a:t>
              </a:r>
              <a:r>
                <a:rPr lang="ru-RU" sz="24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</a:t>
              </a:r>
              <a:r>
                <a:rPr lang="ru-RU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» </a:t>
              </a:r>
              <a:r>
                <a:rPr lang="ru-RU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 </a:t>
              </a:r>
              <a:endPara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МАОУ «СОШ №131» г. Перми </a:t>
              </a:r>
              <a:endPara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Руководитель: </a:t>
              </a:r>
              <a:r>
                <a:rPr lang="ru-RU" sz="24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Батракова</a:t>
              </a:r>
              <a:r>
                <a:rPr lang="ru-RU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И.В.</a:t>
              </a:r>
              <a:endPara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2018-2019 </a:t>
              </a:r>
              <a:r>
                <a:rPr lang="ru-RU" sz="24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уч</a:t>
              </a:r>
              <a:r>
                <a:rPr lang="ru-RU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 год</a:t>
              </a:r>
              <a:endPara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428736"/>
            <a:ext cx="8858280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2800" dirty="0" smtClean="0">
              <a:solidFill>
                <a:srgbClr val="000000"/>
              </a:solidFill>
              <a:latin typeface="Arial Unicode MS" pitchFamily="34" charset="-128"/>
            </a:endParaRPr>
          </a:p>
          <a:p>
            <a:endParaRPr lang="ru-RU" sz="2800" dirty="0" smtClean="0">
              <a:solidFill>
                <a:srgbClr val="000000"/>
              </a:solidFill>
              <a:latin typeface="Arial Unicode MS" pitchFamily="34" charset="-128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Arial Unicode MS" pitchFamily="34" charset="-128"/>
              </a:rPr>
              <a:t>Александр Яшин  «Покормите птиц зимой!»</a:t>
            </a:r>
          </a:p>
          <a:p>
            <a:endParaRPr lang="ru-RU" sz="2800" dirty="0" smtClean="0">
              <a:solidFill>
                <a:srgbClr val="000000"/>
              </a:solidFill>
              <a:latin typeface="Arial Unicode MS" pitchFamily="34" charset="-128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Arial Unicode MS" pitchFamily="34" charset="-128"/>
              </a:rPr>
              <a:t>Покормите птиц зимой. 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Arial Unicode MS" pitchFamily="34" charset="-128"/>
              </a:rPr>
              <a:t>Пусть со всех концов 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Arial Unicode MS" pitchFamily="34" charset="-128"/>
              </a:rPr>
              <a:t>К вам слетятся, как домой, 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Arial Unicode MS" pitchFamily="34" charset="-128"/>
              </a:rPr>
              <a:t>Стайки на крыльцо. </a:t>
            </a:r>
          </a:p>
          <a:p>
            <a:endParaRPr lang="ru-RU" sz="2800" dirty="0" smtClean="0">
              <a:solidFill>
                <a:srgbClr val="000000"/>
              </a:solidFill>
              <a:latin typeface="Arial Unicode MS" pitchFamily="34" charset="-128"/>
            </a:endParaRP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072066" y="2714620"/>
            <a:ext cx="4071934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2800" dirty="0">
              <a:solidFill>
                <a:srgbClr val="000000"/>
              </a:solidFill>
              <a:latin typeface="Arial Unicode MS" pitchFamily="34" charset="-128"/>
            </a:endParaRPr>
          </a:p>
          <a:p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</a:rPr>
              <a:t>Не богаты их корма. </a:t>
            </a:r>
          </a:p>
          <a:p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</a:rPr>
              <a:t>Горсть зерна нужна, </a:t>
            </a:r>
          </a:p>
          <a:p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</a:rPr>
              <a:t>Горсть одна —</a:t>
            </a:r>
          </a:p>
          <a:p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</a:rPr>
              <a:t>И не страшна </a:t>
            </a:r>
          </a:p>
          <a:p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</a:rPr>
              <a:t>Будет им зима.</a:t>
            </a:r>
            <a:r>
              <a:rPr lang="ru-RU" sz="2800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14291"/>
            <a:ext cx="714009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600" dirty="0" smtClean="0">
                <a:latin typeface="+mj-lt"/>
              </a:rPr>
              <a:t>2. Мы приняли участие в конкурсе </a:t>
            </a:r>
          </a:p>
          <a:p>
            <a:pPr marL="514350" indent="-514350"/>
            <a:r>
              <a:rPr lang="ru-RU" sz="3600" dirty="0" smtClean="0">
                <a:latin typeface="+mj-lt"/>
              </a:rPr>
              <a:t>                      стихов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1500174"/>
            <a:ext cx="79296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Диктант.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Помоги птицам!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Прошли дождливые осенние дни. Пушистым ковром снег лёг на лесные дорожки и тропинки. Спит пруд под ледяной корой. Голодно птицам зимой. Вот они и летят к жилью человека. Жалко ребятам пернатых друзей. Они смастерили для них кормушки. Слетелись к кормушке снегири и синички. Помоги птицам и ты. Птицы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наши друзья.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214290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600" b="1" dirty="0" smtClean="0"/>
              <a:t>   </a:t>
            </a:r>
            <a:r>
              <a:rPr lang="ru-RU" sz="3600" dirty="0" smtClean="0">
                <a:latin typeface="+mj-lt"/>
              </a:rPr>
              <a:t>3. Урок русского языка</a:t>
            </a:r>
          </a:p>
          <a:p>
            <a:pPr marL="514350" indent="-514350"/>
            <a:r>
              <a:rPr lang="ru-RU" sz="3600" dirty="0" smtClean="0">
                <a:latin typeface="+mj-lt"/>
              </a:rPr>
              <a:t>Развитие письменной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3600" dirty="0" smtClean="0">
                <a:latin typeface="+mj-lt"/>
              </a:rPr>
              <a:t>4. Организовали творческую мастерскую.</a:t>
            </a:r>
          </a:p>
          <a:p>
            <a:pPr marL="514350" indent="-514350" algn="ctr"/>
            <a:r>
              <a:rPr lang="ru-RU" sz="3600" dirty="0" smtClean="0">
                <a:latin typeface="+mj-lt"/>
              </a:rPr>
              <a:t>Аппликация в технике рваной бумаги «Зимний гость».</a:t>
            </a:r>
          </a:p>
        </p:txBody>
      </p:sp>
      <p:pic>
        <p:nvPicPr>
          <p:cNvPr id="34818" name="Picture 2" descr="C:\Users\Ирина\Desktop\Кормушки\Труд\IMG_20191205_173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00240"/>
            <a:ext cx="5286380" cy="3964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785918" y="1285860"/>
            <a:ext cx="7215206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Денисова Вера, 2 «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класс.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Наши пернатые друзья.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Однажды наш класс занимался на уроках и к нам в окно постучались воробьи. Все ребята подбежали к окну, и мы увидели не только воробьёв, но ещё и снегирей. Снегири с красной грудкой - это самцы, а с серой грудкой - это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самочки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Наш классный руководитель – Ирина Владимировна задала нам задание: написать рассказ про птиц, сделать кормушки и сфотографироваться  с кормушкой.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Мы с папой решили сделать кормушку из пластиковой пятилитровой бутылки. Вырезали окошко, вставили палочку поперёк бутылки, чтобы птичкам было удобно сидеть. Потом я насыпала семечки, накрошила хлебные крошки, и повесили кормушку на дерево перед домом. Из окна я видела, воробья и синичку в своей кормушке.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3200" dirty="0" smtClean="0">
                <a:latin typeface="+mj-lt"/>
              </a:rPr>
              <a:t>5. Написали сочинение – наблюдение </a:t>
            </a:r>
          </a:p>
          <a:p>
            <a:pPr marL="514350" indent="-514350" algn="ctr"/>
            <a:r>
              <a:rPr lang="ru-RU" sz="3200" dirty="0" smtClean="0">
                <a:latin typeface="+mj-lt"/>
              </a:rPr>
              <a:t>за гостями «птичьей столовой»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429552" cy="4500594"/>
          </a:xfrm>
        </p:spPr>
        <p:txBody>
          <a:bodyPr/>
          <a:lstStyle/>
          <a:p>
            <a:pPr algn="l" eaLnBrk="1" hangingPunct="1"/>
            <a:r>
              <a:rPr lang="ru-RU" sz="3200" b="1" i="1" dirty="0" smtClean="0"/>
              <a:t>Актуальность проекта</a:t>
            </a:r>
            <a:r>
              <a:rPr lang="ru-RU" sz="3200" i="1" dirty="0" smtClean="0"/>
              <a:t> 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</a:t>
            </a:r>
            <a:r>
              <a:rPr lang="ru-RU" sz="2400" i="1" dirty="0" smtClean="0"/>
              <a:t>    Современное экологическое  образование  подразумевает  непрерывный  процесс  обучения,  воспитания  и  развития, направленный  на  формирование  экологической  культуры  и  ответственности  подрастающего  поколения. </a:t>
            </a:r>
            <a:br>
              <a:rPr lang="ru-RU" sz="2400" i="1" dirty="0" smtClean="0"/>
            </a:br>
            <a:r>
              <a:rPr lang="ru-RU" sz="2400" i="1" dirty="0" smtClean="0"/>
              <a:t>      Данную  проблему  мы  посчитали  актуальной  и  своевременной, т.к. без  помощи  человека  шанс  дожить  до  весны  имеют  только  две  из  десяти  птиц, зимующих  в  городе.</a:t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9144000" cy="1223962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1 класс 2018-2019 </a:t>
            </a:r>
            <a:r>
              <a:rPr lang="ru-RU" sz="3600" b="1" dirty="0" err="1" smtClean="0"/>
              <a:t>уч.год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1. Изучали информацию и материалы  по  теме. </a:t>
            </a:r>
            <a:br>
              <a:rPr lang="ru-RU" sz="3600" dirty="0" smtClean="0"/>
            </a:br>
            <a:r>
              <a:rPr lang="ru-RU" sz="3600" dirty="0" smtClean="0"/>
              <a:t>2. Провели выставку работ </a:t>
            </a:r>
            <a:br>
              <a:rPr lang="ru-RU" sz="3600" dirty="0" smtClean="0"/>
            </a:br>
            <a:r>
              <a:rPr lang="ru-RU" sz="3600" dirty="0" smtClean="0"/>
              <a:t>«Зимующие птицы»</a:t>
            </a:r>
          </a:p>
        </p:txBody>
      </p:sp>
      <p:pic>
        <p:nvPicPr>
          <p:cNvPr id="1029" name="Picture 5" descr="C:\Users\Ирина\Desktop\IMG_20181217_08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714620"/>
            <a:ext cx="4786346" cy="3589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3"/>
            <a:ext cx="7772400" cy="857255"/>
          </a:xfrm>
        </p:spPr>
        <p:txBody>
          <a:bodyPr/>
          <a:lstStyle/>
          <a:p>
            <a:r>
              <a:rPr lang="ru-RU" dirty="0" smtClean="0"/>
              <a:t>3. Мы узнали о видах кормов!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9144000" cy="4786346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Подсолнечник     – </a:t>
            </a:r>
            <a:r>
              <a:rPr lang="ru-RU" sz="2500" dirty="0" smtClean="0">
                <a:solidFill>
                  <a:schemeClr val="tx1"/>
                </a:solidFill>
              </a:rPr>
              <a:t>для снегирей, синиц, воробьёв и  </a:t>
            </a:r>
          </a:p>
          <a:p>
            <a:pPr algn="l"/>
            <a:r>
              <a:rPr lang="ru-RU" sz="2500" dirty="0" smtClean="0">
                <a:solidFill>
                  <a:schemeClr val="tx1"/>
                </a:solidFill>
              </a:rPr>
              <a:t>                                                 поползней. Лучше мелкий, не   </a:t>
            </a:r>
          </a:p>
          <a:p>
            <a:pPr algn="l"/>
            <a:r>
              <a:rPr lang="ru-RU" sz="2500" dirty="0" smtClean="0">
                <a:solidFill>
                  <a:schemeClr val="tx1"/>
                </a:solidFill>
              </a:rPr>
              <a:t>                                                 жаренный.</a:t>
            </a:r>
          </a:p>
          <a:p>
            <a:pPr algn="l">
              <a:buFont typeface="Arial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Овёс                        - </a:t>
            </a:r>
            <a:r>
              <a:rPr lang="ru-RU" sz="2500" dirty="0" smtClean="0">
                <a:solidFill>
                  <a:schemeClr val="tx1"/>
                </a:solidFill>
              </a:rPr>
              <a:t>для овсянок, чечёток, воробьёв и синиц.</a:t>
            </a:r>
          </a:p>
          <a:p>
            <a:pPr algn="l">
              <a:buFont typeface="Arial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Просо и пшено     – </a:t>
            </a:r>
            <a:r>
              <a:rPr lang="ru-RU" sz="2500" dirty="0" smtClean="0">
                <a:solidFill>
                  <a:schemeClr val="tx1"/>
                </a:solidFill>
              </a:rPr>
              <a:t>для щеглов, свиристелей, чижей.</a:t>
            </a:r>
          </a:p>
          <a:p>
            <a:pPr algn="l">
              <a:buFont typeface="Arial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Арбузные и дынные семечки </a:t>
            </a:r>
            <a:r>
              <a:rPr lang="ru-RU" sz="2500" dirty="0" smtClean="0">
                <a:solidFill>
                  <a:schemeClr val="tx1"/>
                </a:solidFill>
              </a:rPr>
              <a:t>– для поползней и дятлов.</a:t>
            </a:r>
          </a:p>
          <a:p>
            <a:pPr algn="l">
              <a:buFont typeface="Arial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Рябина, черёмуха, бузина </a:t>
            </a:r>
            <a:r>
              <a:rPr lang="ru-RU" sz="2500" dirty="0" smtClean="0">
                <a:solidFill>
                  <a:schemeClr val="tx1"/>
                </a:solidFill>
              </a:rPr>
              <a:t>– для свиристелей и снегирей. </a:t>
            </a:r>
          </a:p>
          <a:p>
            <a:pPr algn="l"/>
            <a:r>
              <a:rPr lang="ru-RU" sz="2500" dirty="0" smtClean="0">
                <a:solidFill>
                  <a:schemeClr val="tx1"/>
                </a:solidFill>
              </a:rPr>
              <a:t>                       </a:t>
            </a:r>
          </a:p>
          <a:p>
            <a:pPr algn="l"/>
            <a:r>
              <a:rPr lang="ru-RU" sz="2500" dirty="0" smtClean="0">
                <a:solidFill>
                  <a:schemeClr val="tx1"/>
                </a:solidFill>
              </a:rPr>
              <a:t>                        А хлебные крошки всегда найдут своих хозяев!</a:t>
            </a:r>
            <a:endParaRPr lang="ru-RU" sz="2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>
          <a:xfrm>
            <a:off x="0" y="549275"/>
            <a:ext cx="9144000" cy="950899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4 . Провели игру «Собери названия птиц»</a:t>
            </a:r>
          </a:p>
        </p:txBody>
      </p:sp>
      <p:sp>
        <p:nvSpPr>
          <p:cNvPr id="2662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28775"/>
            <a:ext cx="8501122" cy="4229117"/>
          </a:xfrm>
        </p:spPr>
        <p:txBody>
          <a:bodyPr/>
          <a:lstStyle/>
          <a:p>
            <a:pPr algn="l" eaLnBrk="1" hangingPunct="1"/>
            <a:r>
              <a:rPr lang="ru-RU" sz="2500" b="1" dirty="0" smtClean="0">
                <a:solidFill>
                  <a:schemeClr val="tx1"/>
                </a:solidFill>
              </a:rPr>
              <a:t>1 ряд</a:t>
            </a:r>
            <a:r>
              <a:rPr lang="ru-RU" sz="2500" dirty="0" smtClean="0">
                <a:solidFill>
                  <a:schemeClr val="tx1"/>
                </a:solidFill>
              </a:rPr>
              <a:t>: г и с </a:t>
            </a:r>
            <a:r>
              <a:rPr lang="ru-RU" sz="2500" dirty="0" err="1" smtClean="0">
                <a:solidFill>
                  <a:schemeClr val="tx1"/>
                </a:solidFill>
              </a:rPr>
              <a:t>н</a:t>
            </a:r>
            <a:r>
              <a:rPr lang="ru-RU" sz="2500" dirty="0" smtClean="0">
                <a:solidFill>
                  <a:schemeClr val="tx1"/>
                </a:solidFill>
              </a:rPr>
              <a:t> е </a:t>
            </a:r>
            <a:r>
              <a:rPr lang="ru-RU" sz="2500" dirty="0" err="1" smtClean="0">
                <a:solidFill>
                  <a:schemeClr val="tx1"/>
                </a:solidFill>
              </a:rPr>
              <a:t>ь</a:t>
            </a: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sz="2500" dirty="0" err="1" smtClean="0">
                <a:solidFill>
                  <a:schemeClr val="tx1"/>
                </a:solidFill>
              </a:rPr>
              <a:t>р</a:t>
            </a: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sz="2500" dirty="0" err="1" smtClean="0">
                <a:solidFill>
                  <a:schemeClr val="tx1"/>
                </a:solidFill>
              </a:rPr>
              <a:t>ь</a:t>
            </a:r>
            <a:r>
              <a:rPr lang="ru-RU" sz="2500" dirty="0" smtClean="0">
                <a:solidFill>
                  <a:schemeClr val="tx1"/>
                </a:solidFill>
              </a:rPr>
              <a:t> л а </a:t>
            </a:r>
            <a:r>
              <a:rPr lang="ru-RU" sz="2500" dirty="0" err="1" smtClean="0">
                <a:solidFill>
                  <a:schemeClr val="tx1"/>
                </a:solidFill>
              </a:rPr>
              <a:t>х</a:t>
            </a:r>
            <a:r>
              <a:rPr lang="ru-RU" sz="2500" dirty="0" smtClean="0">
                <a:solidFill>
                  <a:schemeClr val="tx1"/>
                </a:solidFill>
              </a:rPr>
              <a:t> у г </a:t>
            </a:r>
            <a:r>
              <a:rPr lang="ru-RU" sz="2500" dirty="0" err="1" smtClean="0">
                <a:solidFill>
                  <a:schemeClr val="tx1"/>
                </a:solidFill>
              </a:rPr>
              <a:t>р</a:t>
            </a:r>
            <a:r>
              <a:rPr lang="ru-RU" sz="2500" dirty="0" smtClean="0">
                <a:solidFill>
                  <a:schemeClr val="tx1"/>
                </a:solidFill>
              </a:rPr>
              <a:t> (глухарь, снегирь)</a:t>
            </a:r>
          </a:p>
          <a:p>
            <a:pPr algn="l" eaLnBrk="1" hangingPunct="1"/>
            <a:r>
              <a:rPr lang="ru-RU" sz="2500" b="1" dirty="0" smtClean="0">
                <a:solidFill>
                  <a:schemeClr val="tx1"/>
                </a:solidFill>
              </a:rPr>
              <a:t>2 ряд</a:t>
            </a:r>
            <a:r>
              <a:rPr lang="ru-RU" sz="2500" dirty="0" smtClean="0">
                <a:solidFill>
                  <a:schemeClr val="tx1"/>
                </a:solidFill>
              </a:rPr>
              <a:t>: е в т е </a:t>
            </a:r>
            <a:r>
              <a:rPr lang="ru-RU" sz="2500" dirty="0" err="1" smtClean="0">
                <a:solidFill>
                  <a:schemeClr val="tx1"/>
                </a:solidFill>
              </a:rPr>
              <a:t>р</a:t>
            </a:r>
            <a:r>
              <a:rPr lang="ru-RU" sz="2500" dirty="0" smtClean="0">
                <a:solidFill>
                  <a:schemeClr val="tx1"/>
                </a:solidFill>
              </a:rPr>
              <a:t> т е </a:t>
            </a:r>
            <a:r>
              <a:rPr lang="ru-RU" sz="2500" dirty="0" err="1" smtClean="0">
                <a:solidFill>
                  <a:schemeClr val="tx1"/>
                </a:solidFill>
              </a:rPr>
              <a:t>н</a:t>
            </a:r>
            <a:r>
              <a:rPr lang="ru-RU" sz="2500" dirty="0" smtClean="0">
                <a:solidFill>
                  <a:schemeClr val="tx1"/>
                </a:solidFill>
              </a:rPr>
              <a:t> и </a:t>
            </a:r>
            <a:r>
              <a:rPr lang="ru-RU" sz="2500" dirty="0" err="1" smtClean="0">
                <a:solidFill>
                  <a:schemeClr val="tx1"/>
                </a:solidFill>
              </a:rPr>
              <a:t>и</a:t>
            </a:r>
            <a:r>
              <a:rPr lang="ru-RU" sz="2500" dirty="0" smtClean="0">
                <a:solidFill>
                  <a:schemeClr val="tx1"/>
                </a:solidFill>
              </a:rPr>
              <a:t> л </a:t>
            </a:r>
            <a:r>
              <a:rPr lang="ru-RU" sz="2500" dirty="0" err="1" smtClean="0">
                <a:solidFill>
                  <a:schemeClr val="tx1"/>
                </a:solidFill>
              </a:rPr>
              <a:t>ф</a:t>
            </a:r>
            <a:r>
              <a:rPr lang="ru-RU" sz="2500" dirty="0" smtClean="0">
                <a:solidFill>
                  <a:schemeClr val="tx1"/>
                </a:solidFill>
              </a:rPr>
              <a:t> (тетерев, филин)</a:t>
            </a:r>
          </a:p>
          <a:p>
            <a:pPr algn="l" eaLnBrk="1" hangingPunct="1"/>
            <a:r>
              <a:rPr lang="ru-RU" sz="2500" b="1" dirty="0" smtClean="0">
                <a:solidFill>
                  <a:schemeClr val="tx1"/>
                </a:solidFill>
              </a:rPr>
              <a:t>3 ряд</a:t>
            </a:r>
            <a:r>
              <a:rPr lang="ru-RU" sz="2500" dirty="0" smtClean="0">
                <a:solidFill>
                  <a:schemeClr val="tx1"/>
                </a:solidFill>
              </a:rPr>
              <a:t>: е </a:t>
            </a:r>
            <a:r>
              <a:rPr lang="ru-RU" sz="2500" dirty="0" err="1" smtClean="0">
                <a:solidFill>
                  <a:schemeClr val="tx1"/>
                </a:solidFill>
              </a:rPr>
              <a:t>д</a:t>
            </a:r>
            <a:r>
              <a:rPr lang="ru-RU" sz="2500" dirty="0" smtClean="0">
                <a:solidFill>
                  <a:schemeClr val="tx1"/>
                </a:solidFill>
              </a:rPr>
              <a:t> л я т е и </a:t>
            </a:r>
            <a:r>
              <a:rPr lang="ru-RU" sz="2500" dirty="0" err="1" smtClean="0">
                <a:solidFill>
                  <a:schemeClr val="tx1"/>
                </a:solidFill>
              </a:rPr>
              <a:t>ц</a:t>
            </a: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sz="2500" dirty="0" err="1" smtClean="0">
                <a:solidFill>
                  <a:schemeClr val="tx1"/>
                </a:solidFill>
              </a:rPr>
              <a:t>и</a:t>
            </a: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sz="2500" dirty="0" err="1" smtClean="0">
                <a:solidFill>
                  <a:schemeClr val="tx1"/>
                </a:solidFill>
              </a:rPr>
              <a:t>н</a:t>
            </a:r>
            <a:r>
              <a:rPr lang="ru-RU" sz="2500" dirty="0" smtClean="0">
                <a:solidFill>
                  <a:schemeClr val="tx1"/>
                </a:solidFill>
              </a:rPr>
              <a:t> а с (дятел, синица)</a:t>
            </a:r>
          </a:p>
          <a:p>
            <a:pPr eaLnBrk="1" hangingPunct="1"/>
            <a:r>
              <a:rPr lang="ru-RU" sz="3000" b="1" dirty="0" smtClean="0">
                <a:solidFill>
                  <a:schemeClr val="tx1"/>
                </a:solidFill>
              </a:rPr>
              <a:t>«Конкурс на лучшее знание сказок о птицах»</a:t>
            </a:r>
          </a:p>
          <a:p>
            <a:pPr eaLnBrk="1" hangingPunct="1"/>
            <a:endParaRPr lang="ru-RU" sz="3400" dirty="0" smtClean="0">
              <a:solidFill>
                <a:schemeClr val="tx1"/>
              </a:solidFill>
            </a:endParaRPr>
          </a:p>
          <a:p>
            <a:pPr eaLnBrk="1" hangingPunct="1"/>
            <a:endParaRPr lang="ru-RU" sz="3400" dirty="0" smtClean="0">
              <a:solidFill>
                <a:schemeClr val="tx1"/>
              </a:solidFill>
            </a:endParaRPr>
          </a:p>
          <a:p>
            <a:pPr eaLnBrk="1" hangingPunct="1"/>
            <a:endParaRPr lang="ru-RU" sz="3400" dirty="0" smtClean="0">
              <a:solidFill>
                <a:schemeClr val="tx1"/>
              </a:solidFill>
            </a:endParaRPr>
          </a:p>
          <a:p>
            <a:pPr eaLnBrk="1" hangingPunct="1"/>
            <a:endParaRPr lang="ru-RU" sz="3400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786190"/>
            <a:ext cx="735808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500" dirty="0" smtClean="0">
                <a:latin typeface="+mn-lt"/>
              </a:rPr>
              <a:t>Галчонок («</a:t>
            </a:r>
            <a:r>
              <a:rPr lang="ru-RU" sz="2500" dirty="0" err="1" smtClean="0">
                <a:latin typeface="+mn-lt"/>
              </a:rPr>
              <a:t>Простоквашино</a:t>
            </a:r>
            <a:r>
              <a:rPr lang="ru-RU" sz="2500" dirty="0" smtClean="0">
                <a:latin typeface="+mn-lt"/>
              </a:rPr>
              <a:t>»)</a:t>
            </a:r>
          </a:p>
          <a:p>
            <a:pPr marL="514350" indent="-514350">
              <a:buAutoNum type="arabicPeriod"/>
            </a:pPr>
            <a:r>
              <a:rPr lang="ru-RU" sz="2500" dirty="0" smtClean="0">
                <a:latin typeface="+mn-lt"/>
              </a:rPr>
              <a:t>Гусь («Путешествие Нильса»)</a:t>
            </a:r>
          </a:p>
          <a:p>
            <a:pPr marL="514350" indent="-514350">
              <a:buAutoNum type="arabicPeriod"/>
            </a:pPr>
            <a:r>
              <a:rPr lang="ru-RU" sz="2500" dirty="0" smtClean="0">
                <a:latin typeface="+mn-lt"/>
              </a:rPr>
              <a:t>Петушок («Сказка о золотом петушке»)</a:t>
            </a:r>
          </a:p>
          <a:p>
            <a:pPr marL="514350" indent="-514350">
              <a:buAutoNum type="arabicPeriod"/>
            </a:pPr>
            <a:r>
              <a:rPr lang="ru-RU" sz="2500" dirty="0" smtClean="0">
                <a:latin typeface="+mn-lt"/>
              </a:rPr>
              <a:t>Сова («</a:t>
            </a:r>
            <a:r>
              <a:rPr lang="ru-RU" sz="2500" dirty="0" err="1" smtClean="0">
                <a:latin typeface="+mn-lt"/>
              </a:rPr>
              <a:t>Винни-пух</a:t>
            </a:r>
            <a:r>
              <a:rPr lang="ru-RU" sz="2500" dirty="0" smtClean="0">
                <a:latin typeface="+mn-lt"/>
              </a:rPr>
              <a:t>) </a:t>
            </a:r>
          </a:p>
          <a:p>
            <a:pPr marL="514350" indent="-514350">
              <a:buAutoNum type="arabicPeriod"/>
            </a:pPr>
            <a:r>
              <a:rPr lang="ru-RU" sz="2500" dirty="0" smtClean="0">
                <a:latin typeface="+mn-lt"/>
              </a:rPr>
              <a:t>Воробей («</a:t>
            </a:r>
            <a:r>
              <a:rPr lang="ru-RU" sz="2500" dirty="0" err="1" smtClean="0">
                <a:latin typeface="+mn-lt"/>
              </a:rPr>
              <a:t>Тараканище</a:t>
            </a:r>
            <a:r>
              <a:rPr lang="ru-RU" sz="2500" dirty="0" smtClean="0">
                <a:latin typeface="+mn-lt"/>
              </a:rPr>
              <a:t>»)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309675"/>
          </a:xfrm>
        </p:spPr>
        <p:txBody>
          <a:bodyPr/>
          <a:lstStyle/>
          <a:p>
            <a:pPr eaLnBrk="1" hangingPunct="1"/>
            <a:r>
              <a:rPr lang="ru-RU" sz="3600" dirty="0" smtClean="0"/>
              <a:t>5. Организовали творческую мастерскую « Птичья столовая»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2050" name="Picture 2" descr="C:\Users\Ирина\Desktop\IMG_20181217_114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357298"/>
            <a:ext cx="5786478" cy="4339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r>
              <a:rPr lang="ru-RU" dirty="0" smtClean="0"/>
              <a:t>6. Урок труда: «Птицы зимой»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Ирина\Desktop\Проект Зимующие птицы\Фото к проекту 1д класс\IMG_20190116_121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214422"/>
            <a:ext cx="3553977" cy="4738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ctrTitle"/>
          </p:nvPr>
        </p:nvSpPr>
        <p:spPr>
          <a:xfrm>
            <a:off x="0" y="142852"/>
            <a:ext cx="9144000" cy="1095361"/>
          </a:xfrm>
        </p:spPr>
        <p:txBody>
          <a:bodyPr/>
          <a:lstStyle/>
          <a:p>
            <a:pPr eaLnBrk="1" hangingPunct="1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400" dirty="0" smtClean="0"/>
              <a:t>7. Вместе с родителями изготовили кормушки, развесили их около своих домов и наблюдали за гостями птичьей столовой»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6" descr="C:\Users\Ирина\Desktop\К проекту\корму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357430"/>
            <a:ext cx="2357454" cy="2928958"/>
          </a:xfrm>
          <a:prstGeom prst="rect">
            <a:avLst/>
          </a:prstGeom>
          <a:noFill/>
        </p:spPr>
      </p:pic>
      <p:pic>
        <p:nvPicPr>
          <p:cNvPr id="7" name="Picture 4" descr="C:\Users\Ирина\Desktop\К проекту\IMG_20190111_171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428868"/>
            <a:ext cx="3069253" cy="2935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9155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                     2 класс 2019-2020 </a:t>
            </a:r>
            <a:r>
              <a:rPr lang="ru-RU" sz="3600" b="1" dirty="0" err="1" smtClean="0">
                <a:latin typeface="+mj-lt"/>
              </a:rPr>
              <a:t>уч</a:t>
            </a:r>
            <a:r>
              <a:rPr lang="ru-RU" sz="3600" b="1" dirty="0" smtClean="0">
                <a:latin typeface="+mj-lt"/>
              </a:rPr>
              <a:t>. год</a:t>
            </a:r>
          </a:p>
          <a:p>
            <a:r>
              <a:rPr lang="ru-RU" sz="3600" b="1" dirty="0" smtClean="0">
                <a:latin typeface="+mj-lt"/>
              </a:rPr>
              <a:t>     С приходом зимы мы снова развесили  </a:t>
            </a:r>
          </a:p>
          <a:p>
            <a:r>
              <a:rPr lang="ru-RU" sz="3600" b="1" dirty="0" smtClean="0">
                <a:latin typeface="+mj-lt"/>
              </a:rPr>
              <a:t>                                   кормушки</a:t>
            </a:r>
          </a:p>
        </p:txBody>
      </p:sp>
      <p:pic>
        <p:nvPicPr>
          <p:cNvPr id="5" name="Picture 3" descr="C:\Users\Ирина\Desktop\Кормушки\Выставка кормушек\IMG_20191207_124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3071834" cy="4095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558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1_Тема Office</vt:lpstr>
      <vt:lpstr>Слайд 1</vt:lpstr>
      <vt:lpstr>Актуальность проекта :       Современное экологическое  образование  подразумевает  непрерывный  процесс  обучения,  воспитания  и  развития, направленный  на  формирование  экологической  культуры  и  ответственности  подрастающего  поколения.        Данную  проблему  мы  посчитали  актуальной  и  своевременной, т.к. без  помощи  человека  шанс  дожить  до  весны  имеют  только  две  из  десяти  птиц, зимующих  в  городе.   </vt:lpstr>
      <vt:lpstr>1 класс 2018-2019 уч.год 1. Изучали информацию и материалы  по  теме.  2. Провели выставку работ  «Зимующие птицы»</vt:lpstr>
      <vt:lpstr>3. Мы узнали о видах кормов!</vt:lpstr>
      <vt:lpstr>4 . Провели игру «Собери названия птиц»</vt:lpstr>
      <vt:lpstr>5. Организовали творческую мастерскую « Птичья столовая»</vt:lpstr>
      <vt:lpstr>6. Урок труда: «Птицы зимой»</vt:lpstr>
      <vt:lpstr> 7. Вместе с родителями изготовили кормушки, развесили их около своих домов и наблюдали за гостями птичьей столовой» 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Ирина</cp:lastModifiedBy>
  <cp:revision>78</cp:revision>
  <dcterms:created xsi:type="dcterms:W3CDTF">2013-12-07T07:39:13Z</dcterms:created>
  <dcterms:modified xsi:type="dcterms:W3CDTF">2020-02-28T05:32:21Z</dcterms:modified>
</cp:coreProperties>
</file>